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256" r:id="rId2"/>
    <p:sldId id="275" r:id="rId3"/>
    <p:sldId id="279" r:id="rId4"/>
    <p:sldId id="258" r:id="rId5"/>
    <p:sldId id="260" r:id="rId6"/>
    <p:sldId id="259" r:id="rId7"/>
    <p:sldId id="261" r:id="rId8"/>
    <p:sldId id="262" r:id="rId9"/>
    <p:sldId id="280" r:id="rId10"/>
    <p:sldId id="263" r:id="rId11"/>
    <p:sldId id="264" r:id="rId12"/>
    <p:sldId id="269" r:id="rId13"/>
    <p:sldId id="278" r:id="rId14"/>
    <p:sldId id="268" r:id="rId15"/>
    <p:sldId id="266" r:id="rId16"/>
    <p:sldId id="272" r:id="rId17"/>
    <p:sldId id="267" r:id="rId18"/>
    <p:sldId id="270" r:id="rId19"/>
    <p:sldId id="271" r:id="rId20"/>
    <p:sldId id="273" r:id="rId21"/>
    <p:sldId id="277" r:id="rId22"/>
    <p:sldId id="274" r:id="rId23"/>
    <p:sldId id="276" r:id="rId24"/>
    <p:sldId id="281" r:id="rId25"/>
    <p:sldId id="265" r:id="rId26"/>
    <p:sldId id="282" r:id="rId27"/>
    <p:sldId id="283" r:id="rId28"/>
    <p:sldId id="287" r:id="rId29"/>
    <p:sldId id="288" r:id="rId30"/>
    <p:sldId id="286" r:id="rId31"/>
    <p:sldId id="284" r:id="rId32"/>
    <p:sldId id="285" r:id="rId33"/>
    <p:sldId id="289" r:id="rId34"/>
    <p:sldId id="290" r:id="rId35"/>
    <p:sldId id="291" r:id="rId36"/>
    <p:sldId id="292" r:id="rId37"/>
    <p:sldId id="294" r:id="rId38"/>
    <p:sldId id="295" r:id="rId39"/>
    <p:sldId id="296" r:id="rId40"/>
    <p:sldId id="297" r:id="rId41"/>
    <p:sldId id="298" r:id="rId42"/>
    <p:sldId id="300" r:id="rId43"/>
    <p:sldId id="299" r:id="rId44"/>
    <p:sldId id="301" r:id="rId45"/>
    <p:sldId id="293" r:id="rId46"/>
    <p:sldId id="302" r:id="rId47"/>
    <p:sldId id="257"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8"/>
  </p:normalViewPr>
  <p:slideViewPr>
    <p:cSldViewPr snapToGrid="0">
      <p:cViewPr varScale="1">
        <p:scale>
          <a:sx n="104" d="100"/>
          <a:sy n="104" d="100"/>
        </p:scale>
        <p:origin x="232" y="5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09AFC8-951F-4E5A-82E6-BCE20E486AC5}" type="doc">
      <dgm:prSet loTypeId="urn:microsoft.com/office/officeart/2005/8/layout/vProcess5" loCatId="process" qsTypeId="urn:microsoft.com/office/officeart/2005/8/quickstyle/simple1" qsCatId="simple" csTypeId="urn:microsoft.com/office/officeart/2005/8/colors/colorful1" csCatId="colorful"/>
      <dgm:spPr/>
      <dgm:t>
        <a:bodyPr/>
        <a:lstStyle/>
        <a:p>
          <a:endParaRPr lang="en-US"/>
        </a:p>
      </dgm:t>
    </dgm:pt>
    <dgm:pt modelId="{2BC0C6AE-8B3C-477C-82C6-472F7AC4FB3E}">
      <dgm:prSet/>
      <dgm:spPr/>
      <dgm:t>
        <a:bodyPr/>
        <a:lstStyle/>
        <a:p>
          <a:r>
            <a:rPr lang="en-US"/>
            <a:t>We just initialized the remote repo with a copy of our local repo.</a:t>
          </a:r>
        </a:p>
      </dgm:t>
    </dgm:pt>
    <dgm:pt modelId="{50D01A19-8161-4DEA-AB04-3DAA7AF0784E}" type="parTrans" cxnId="{46CDF9B8-DB30-4F97-A018-5DA736452D89}">
      <dgm:prSet/>
      <dgm:spPr/>
      <dgm:t>
        <a:bodyPr/>
        <a:lstStyle/>
        <a:p>
          <a:endParaRPr lang="en-US"/>
        </a:p>
      </dgm:t>
    </dgm:pt>
    <dgm:pt modelId="{5DD7AFB7-38A9-4860-A79D-FDD8EEB9EC83}" type="sibTrans" cxnId="{46CDF9B8-DB30-4F97-A018-5DA736452D89}">
      <dgm:prSet/>
      <dgm:spPr/>
      <dgm:t>
        <a:bodyPr/>
        <a:lstStyle/>
        <a:p>
          <a:endParaRPr lang="en-US"/>
        </a:p>
      </dgm:t>
    </dgm:pt>
    <dgm:pt modelId="{D881B660-CAA4-44F3-AD53-1CED5817DF55}">
      <dgm:prSet/>
      <dgm:spPr/>
      <dgm:t>
        <a:bodyPr/>
        <a:lstStyle/>
        <a:p>
          <a:r>
            <a:rPr lang="en-US"/>
            <a:t>Usually, the remote repo exists, and you want to initialize a local repo with a copy of the remote repo.</a:t>
          </a:r>
        </a:p>
      </dgm:t>
    </dgm:pt>
    <dgm:pt modelId="{C640E40F-5342-49D9-8D9E-E7A281591C0A}" type="parTrans" cxnId="{FED592B3-5915-46FF-A0CB-20A00CD86C81}">
      <dgm:prSet/>
      <dgm:spPr/>
      <dgm:t>
        <a:bodyPr/>
        <a:lstStyle/>
        <a:p>
          <a:endParaRPr lang="en-US"/>
        </a:p>
      </dgm:t>
    </dgm:pt>
    <dgm:pt modelId="{01E4AEFE-2C6A-4F82-AC6A-E1D32703953A}" type="sibTrans" cxnId="{FED592B3-5915-46FF-A0CB-20A00CD86C81}">
      <dgm:prSet/>
      <dgm:spPr/>
      <dgm:t>
        <a:bodyPr/>
        <a:lstStyle/>
        <a:p>
          <a:endParaRPr lang="en-US"/>
        </a:p>
      </dgm:t>
    </dgm:pt>
    <dgm:pt modelId="{5BC2D99F-48A8-4A54-AEBD-BE20C02A1DBB}">
      <dgm:prSet/>
      <dgm:spPr/>
      <dgm:t>
        <a:bodyPr/>
        <a:lstStyle/>
        <a:p>
          <a:r>
            <a:rPr lang="en-US"/>
            <a:t>Pop Quiz: What was the Git term introduced for the action of getting a local copy of a repo?</a:t>
          </a:r>
        </a:p>
      </dgm:t>
    </dgm:pt>
    <dgm:pt modelId="{EA088106-D60D-44FE-B422-36324780B521}" type="parTrans" cxnId="{55BDCB9A-04B9-41D2-904F-C5B33ED03F13}">
      <dgm:prSet/>
      <dgm:spPr/>
      <dgm:t>
        <a:bodyPr/>
        <a:lstStyle/>
        <a:p>
          <a:endParaRPr lang="en-US"/>
        </a:p>
      </dgm:t>
    </dgm:pt>
    <dgm:pt modelId="{BA969DA3-7EC2-4FE2-A111-9BF08BB83A66}" type="sibTrans" cxnId="{55BDCB9A-04B9-41D2-904F-C5B33ED03F13}">
      <dgm:prSet/>
      <dgm:spPr/>
      <dgm:t>
        <a:bodyPr/>
        <a:lstStyle/>
        <a:p>
          <a:endParaRPr lang="en-US"/>
        </a:p>
      </dgm:t>
    </dgm:pt>
    <dgm:pt modelId="{333D14CA-C37E-CB44-A499-C8659267AAC2}" type="pres">
      <dgm:prSet presAssocID="{ED09AFC8-951F-4E5A-82E6-BCE20E486AC5}" presName="outerComposite" presStyleCnt="0">
        <dgm:presLayoutVars>
          <dgm:chMax val="5"/>
          <dgm:dir/>
          <dgm:resizeHandles val="exact"/>
        </dgm:presLayoutVars>
      </dgm:prSet>
      <dgm:spPr/>
    </dgm:pt>
    <dgm:pt modelId="{AB761DFB-56AD-BD41-BEEF-641D2E77EC71}" type="pres">
      <dgm:prSet presAssocID="{ED09AFC8-951F-4E5A-82E6-BCE20E486AC5}" presName="dummyMaxCanvas" presStyleCnt="0">
        <dgm:presLayoutVars/>
      </dgm:prSet>
      <dgm:spPr/>
    </dgm:pt>
    <dgm:pt modelId="{FE609A51-5916-9045-B190-30FCD916929D}" type="pres">
      <dgm:prSet presAssocID="{ED09AFC8-951F-4E5A-82E6-BCE20E486AC5}" presName="ThreeNodes_1" presStyleLbl="node1" presStyleIdx="0" presStyleCnt="3">
        <dgm:presLayoutVars>
          <dgm:bulletEnabled val="1"/>
        </dgm:presLayoutVars>
      </dgm:prSet>
      <dgm:spPr/>
    </dgm:pt>
    <dgm:pt modelId="{A02F377B-CADD-964B-895F-56D80B02AF36}" type="pres">
      <dgm:prSet presAssocID="{ED09AFC8-951F-4E5A-82E6-BCE20E486AC5}" presName="ThreeNodes_2" presStyleLbl="node1" presStyleIdx="1" presStyleCnt="3">
        <dgm:presLayoutVars>
          <dgm:bulletEnabled val="1"/>
        </dgm:presLayoutVars>
      </dgm:prSet>
      <dgm:spPr/>
    </dgm:pt>
    <dgm:pt modelId="{97BE8369-33B9-7849-9B75-47FF37D95772}" type="pres">
      <dgm:prSet presAssocID="{ED09AFC8-951F-4E5A-82E6-BCE20E486AC5}" presName="ThreeNodes_3" presStyleLbl="node1" presStyleIdx="2" presStyleCnt="3">
        <dgm:presLayoutVars>
          <dgm:bulletEnabled val="1"/>
        </dgm:presLayoutVars>
      </dgm:prSet>
      <dgm:spPr/>
    </dgm:pt>
    <dgm:pt modelId="{0ED1EF9B-41A9-554E-A0BE-FB92D9DE3A27}" type="pres">
      <dgm:prSet presAssocID="{ED09AFC8-951F-4E5A-82E6-BCE20E486AC5}" presName="ThreeConn_1-2" presStyleLbl="fgAccFollowNode1" presStyleIdx="0" presStyleCnt="2">
        <dgm:presLayoutVars>
          <dgm:bulletEnabled val="1"/>
        </dgm:presLayoutVars>
      </dgm:prSet>
      <dgm:spPr/>
    </dgm:pt>
    <dgm:pt modelId="{1256C0F6-A02E-8248-996A-256C2C72BCC7}" type="pres">
      <dgm:prSet presAssocID="{ED09AFC8-951F-4E5A-82E6-BCE20E486AC5}" presName="ThreeConn_2-3" presStyleLbl="fgAccFollowNode1" presStyleIdx="1" presStyleCnt="2">
        <dgm:presLayoutVars>
          <dgm:bulletEnabled val="1"/>
        </dgm:presLayoutVars>
      </dgm:prSet>
      <dgm:spPr/>
    </dgm:pt>
    <dgm:pt modelId="{C98B3008-2009-6143-9416-C5E2FEB576E0}" type="pres">
      <dgm:prSet presAssocID="{ED09AFC8-951F-4E5A-82E6-BCE20E486AC5}" presName="ThreeNodes_1_text" presStyleLbl="node1" presStyleIdx="2" presStyleCnt="3">
        <dgm:presLayoutVars>
          <dgm:bulletEnabled val="1"/>
        </dgm:presLayoutVars>
      </dgm:prSet>
      <dgm:spPr/>
    </dgm:pt>
    <dgm:pt modelId="{2263F45A-B1C5-2147-8B5D-9B735860E21B}" type="pres">
      <dgm:prSet presAssocID="{ED09AFC8-951F-4E5A-82E6-BCE20E486AC5}" presName="ThreeNodes_2_text" presStyleLbl="node1" presStyleIdx="2" presStyleCnt="3">
        <dgm:presLayoutVars>
          <dgm:bulletEnabled val="1"/>
        </dgm:presLayoutVars>
      </dgm:prSet>
      <dgm:spPr/>
    </dgm:pt>
    <dgm:pt modelId="{ACF6FE3B-A84E-B442-9E15-7C010D9A5293}" type="pres">
      <dgm:prSet presAssocID="{ED09AFC8-951F-4E5A-82E6-BCE20E486AC5}" presName="ThreeNodes_3_text" presStyleLbl="node1" presStyleIdx="2" presStyleCnt="3">
        <dgm:presLayoutVars>
          <dgm:bulletEnabled val="1"/>
        </dgm:presLayoutVars>
      </dgm:prSet>
      <dgm:spPr/>
    </dgm:pt>
  </dgm:ptLst>
  <dgm:cxnLst>
    <dgm:cxn modelId="{2AD67A05-EF5C-F346-9CEE-6A9338D74368}" type="presOf" srcId="{D881B660-CAA4-44F3-AD53-1CED5817DF55}" destId="{A02F377B-CADD-964B-895F-56D80B02AF36}" srcOrd="0" destOrd="0" presId="urn:microsoft.com/office/officeart/2005/8/layout/vProcess5"/>
    <dgm:cxn modelId="{04A2C811-AA11-984B-9580-FA85A3919BE0}" type="presOf" srcId="{01E4AEFE-2C6A-4F82-AC6A-E1D32703953A}" destId="{1256C0F6-A02E-8248-996A-256C2C72BCC7}" srcOrd="0" destOrd="0" presId="urn:microsoft.com/office/officeart/2005/8/layout/vProcess5"/>
    <dgm:cxn modelId="{46BD3E25-CE5B-2647-84B0-C0EF4AF7A0F4}" type="presOf" srcId="{5BC2D99F-48A8-4A54-AEBD-BE20C02A1DBB}" destId="{ACF6FE3B-A84E-B442-9E15-7C010D9A5293}" srcOrd="1" destOrd="0" presId="urn:microsoft.com/office/officeart/2005/8/layout/vProcess5"/>
    <dgm:cxn modelId="{F053603F-88B3-5544-B456-C391586C0FE0}" type="presOf" srcId="{ED09AFC8-951F-4E5A-82E6-BCE20E486AC5}" destId="{333D14CA-C37E-CB44-A499-C8659267AAC2}" srcOrd="0" destOrd="0" presId="urn:microsoft.com/office/officeart/2005/8/layout/vProcess5"/>
    <dgm:cxn modelId="{0D617497-A8F1-F642-BC98-AFA5570D68EE}" type="presOf" srcId="{5DD7AFB7-38A9-4860-A79D-FDD8EEB9EC83}" destId="{0ED1EF9B-41A9-554E-A0BE-FB92D9DE3A27}" srcOrd="0" destOrd="0" presId="urn:microsoft.com/office/officeart/2005/8/layout/vProcess5"/>
    <dgm:cxn modelId="{55BDCB9A-04B9-41D2-904F-C5B33ED03F13}" srcId="{ED09AFC8-951F-4E5A-82E6-BCE20E486AC5}" destId="{5BC2D99F-48A8-4A54-AEBD-BE20C02A1DBB}" srcOrd="2" destOrd="0" parTransId="{EA088106-D60D-44FE-B422-36324780B521}" sibTransId="{BA969DA3-7EC2-4FE2-A111-9BF08BB83A66}"/>
    <dgm:cxn modelId="{FED592B3-5915-46FF-A0CB-20A00CD86C81}" srcId="{ED09AFC8-951F-4E5A-82E6-BCE20E486AC5}" destId="{D881B660-CAA4-44F3-AD53-1CED5817DF55}" srcOrd="1" destOrd="0" parTransId="{C640E40F-5342-49D9-8D9E-E7A281591C0A}" sibTransId="{01E4AEFE-2C6A-4F82-AC6A-E1D32703953A}"/>
    <dgm:cxn modelId="{46CDF9B8-DB30-4F97-A018-5DA736452D89}" srcId="{ED09AFC8-951F-4E5A-82E6-BCE20E486AC5}" destId="{2BC0C6AE-8B3C-477C-82C6-472F7AC4FB3E}" srcOrd="0" destOrd="0" parTransId="{50D01A19-8161-4DEA-AB04-3DAA7AF0784E}" sibTransId="{5DD7AFB7-38A9-4860-A79D-FDD8EEB9EC83}"/>
    <dgm:cxn modelId="{6C6792BB-9B24-5543-98BE-40152D6C02D1}" type="presOf" srcId="{2BC0C6AE-8B3C-477C-82C6-472F7AC4FB3E}" destId="{FE609A51-5916-9045-B190-30FCD916929D}" srcOrd="0" destOrd="0" presId="urn:microsoft.com/office/officeart/2005/8/layout/vProcess5"/>
    <dgm:cxn modelId="{856EB0BF-71F5-024D-9EC1-F32C2658EB36}" type="presOf" srcId="{2BC0C6AE-8B3C-477C-82C6-472F7AC4FB3E}" destId="{C98B3008-2009-6143-9416-C5E2FEB576E0}" srcOrd="1" destOrd="0" presId="urn:microsoft.com/office/officeart/2005/8/layout/vProcess5"/>
    <dgm:cxn modelId="{125754E7-A7EC-014A-8C62-D45AC369001D}" type="presOf" srcId="{5BC2D99F-48A8-4A54-AEBD-BE20C02A1DBB}" destId="{97BE8369-33B9-7849-9B75-47FF37D95772}" srcOrd="0" destOrd="0" presId="urn:microsoft.com/office/officeart/2005/8/layout/vProcess5"/>
    <dgm:cxn modelId="{B62078EE-7140-054A-9D12-D5326D971F5E}" type="presOf" srcId="{D881B660-CAA4-44F3-AD53-1CED5817DF55}" destId="{2263F45A-B1C5-2147-8B5D-9B735860E21B}" srcOrd="1" destOrd="0" presId="urn:microsoft.com/office/officeart/2005/8/layout/vProcess5"/>
    <dgm:cxn modelId="{A48CEF28-9FB9-6A4E-8ECE-5A926FDC4A37}" type="presParOf" srcId="{333D14CA-C37E-CB44-A499-C8659267AAC2}" destId="{AB761DFB-56AD-BD41-BEEF-641D2E77EC71}" srcOrd="0" destOrd="0" presId="urn:microsoft.com/office/officeart/2005/8/layout/vProcess5"/>
    <dgm:cxn modelId="{D78B8D66-AAF2-DC46-A26D-263CCBDD1BD3}" type="presParOf" srcId="{333D14CA-C37E-CB44-A499-C8659267AAC2}" destId="{FE609A51-5916-9045-B190-30FCD916929D}" srcOrd="1" destOrd="0" presId="urn:microsoft.com/office/officeart/2005/8/layout/vProcess5"/>
    <dgm:cxn modelId="{5E56777D-0FA4-7E41-ACAE-D622E0316F14}" type="presParOf" srcId="{333D14CA-C37E-CB44-A499-C8659267AAC2}" destId="{A02F377B-CADD-964B-895F-56D80B02AF36}" srcOrd="2" destOrd="0" presId="urn:microsoft.com/office/officeart/2005/8/layout/vProcess5"/>
    <dgm:cxn modelId="{BD6109F5-609C-B74A-A33B-359F49B249A8}" type="presParOf" srcId="{333D14CA-C37E-CB44-A499-C8659267AAC2}" destId="{97BE8369-33B9-7849-9B75-47FF37D95772}" srcOrd="3" destOrd="0" presId="urn:microsoft.com/office/officeart/2005/8/layout/vProcess5"/>
    <dgm:cxn modelId="{A78AADD6-FD7B-DD43-BC3E-302FBFC97B93}" type="presParOf" srcId="{333D14CA-C37E-CB44-A499-C8659267AAC2}" destId="{0ED1EF9B-41A9-554E-A0BE-FB92D9DE3A27}" srcOrd="4" destOrd="0" presId="urn:microsoft.com/office/officeart/2005/8/layout/vProcess5"/>
    <dgm:cxn modelId="{4460024C-DFC3-0041-9FAF-1EF0E6E71822}" type="presParOf" srcId="{333D14CA-C37E-CB44-A499-C8659267AAC2}" destId="{1256C0F6-A02E-8248-996A-256C2C72BCC7}" srcOrd="5" destOrd="0" presId="urn:microsoft.com/office/officeart/2005/8/layout/vProcess5"/>
    <dgm:cxn modelId="{665B7481-5E18-2A47-8B54-EA8D08BB2478}" type="presParOf" srcId="{333D14CA-C37E-CB44-A499-C8659267AAC2}" destId="{C98B3008-2009-6143-9416-C5E2FEB576E0}" srcOrd="6" destOrd="0" presId="urn:microsoft.com/office/officeart/2005/8/layout/vProcess5"/>
    <dgm:cxn modelId="{5BF5F6E1-2592-ED42-97EE-BCB493EF8457}" type="presParOf" srcId="{333D14CA-C37E-CB44-A499-C8659267AAC2}" destId="{2263F45A-B1C5-2147-8B5D-9B735860E21B}" srcOrd="7" destOrd="0" presId="urn:microsoft.com/office/officeart/2005/8/layout/vProcess5"/>
    <dgm:cxn modelId="{ABC35932-8C4A-674B-89FF-96DFED86C916}" type="presParOf" srcId="{333D14CA-C37E-CB44-A499-C8659267AAC2}" destId="{ACF6FE3B-A84E-B442-9E15-7C010D9A5293}"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609A51-5916-9045-B190-30FCD916929D}">
      <dsp:nvSpPr>
        <dsp:cNvPr id="0" name=""/>
        <dsp:cNvSpPr/>
      </dsp:nvSpPr>
      <dsp:spPr>
        <a:xfrm>
          <a:off x="0" y="0"/>
          <a:ext cx="6334505" cy="1637911"/>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We just initialized the remote repo with a copy of our local repo.</a:t>
          </a:r>
        </a:p>
      </dsp:txBody>
      <dsp:txXfrm>
        <a:off x="47973" y="47973"/>
        <a:ext cx="4567071" cy="1541965"/>
      </dsp:txXfrm>
    </dsp:sp>
    <dsp:sp modelId="{A02F377B-CADD-964B-895F-56D80B02AF36}">
      <dsp:nvSpPr>
        <dsp:cNvPr id="0" name=""/>
        <dsp:cNvSpPr/>
      </dsp:nvSpPr>
      <dsp:spPr>
        <a:xfrm>
          <a:off x="558927" y="1910897"/>
          <a:ext cx="6334505" cy="1637911"/>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Usually, the remote repo exists, and you want to initialize a local repo with a copy of the remote repo.</a:t>
          </a:r>
        </a:p>
      </dsp:txBody>
      <dsp:txXfrm>
        <a:off x="606900" y="1958870"/>
        <a:ext cx="4614990" cy="1541965"/>
      </dsp:txXfrm>
    </dsp:sp>
    <dsp:sp modelId="{97BE8369-33B9-7849-9B75-47FF37D95772}">
      <dsp:nvSpPr>
        <dsp:cNvPr id="0" name=""/>
        <dsp:cNvSpPr/>
      </dsp:nvSpPr>
      <dsp:spPr>
        <a:xfrm>
          <a:off x="1117854" y="3821794"/>
          <a:ext cx="6334505" cy="1637911"/>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Pop Quiz: What was the Git term introduced for the action of getting a local copy of a repo?</a:t>
          </a:r>
        </a:p>
      </dsp:txBody>
      <dsp:txXfrm>
        <a:off x="1165827" y="3869767"/>
        <a:ext cx="4614990" cy="1541965"/>
      </dsp:txXfrm>
    </dsp:sp>
    <dsp:sp modelId="{0ED1EF9B-41A9-554E-A0BE-FB92D9DE3A27}">
      <dsp:nvSpPr>
        <dsp:cNvPr id="0" name=""/>
        <dsp:cNvSpPr/>
      </dsp:nvSpPr>
      <dsp:spPr>
        <a:xfrm>
          <a:off x="5269863" y="1242083"/>
          <a:ext cx="1064642" cy="1064642"/>
        </a:xfrm>
        <a:prstGeom prst="downArrow">
          <a:avLst>
            <a:gd name="adj1" fmla="val 55000"/>
            <a:gd name="adj2" fmla="val 45000"/>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509407" y="1242083"/>
        <a:ext cx="585554" cy="801143"/>
      </dsp:txXfrm>
    </dsp:sp>
    <dsp:sp modelId="{1256C0F6-A02E-8248-996A-256C2C72BCC7}">
      <dsp:nvSpPr>
        <dsp:cNvPr id="0" name=""/>
        <dsp:cNvSpPr/>
      </dsp:nvSpPr>
      <dsp:spPr>
        <a:xfrm>
          <a:off x="5828790" y="3142060"/>
          <a:ext cx="1064642" cy="1064642"/>
        </a:xfrm>
        <a:prstGeom prst="downArrow">
          <a:avLst>
            <a:gd name="adj1" fmla="val 55000"/>
            <a:gd name="adj2" fmla="val 45000"/>
          </a:avLst>
        </a:prstGeom>
        <a:solidFill>
          <a:schemeClr val="accent3">
            <a:tint val="40000"/>
            <a:alpha val="90000"/>
            <a:hueOff val="0"/>
            <a:satOff val="0"/>
            <a:lumOff val="0"/>
            <a:alphaOff val="0"/>
          </a:schemeClr>
        </a:solidFill>
        <a:ln w="1905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6068334" y="3142060"/>
        <a:ext cx="585554" cy="801143"/>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jpeg>
</file>

<file path=ppt/media/image13.png>
</file>

<file path=ppt/media/image14.png>
</file>

<file path=ppt/media/image15.jpeg>
</file>

<file path=ppt/media/image16.jpe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jpeg>
</file>

<file path=ppt/media/image25.png>
</file>

<file path=ppt/media/image26.png>
</file>

<file path=ppt/media/image27.png>
</file>

<file path=ppt/media/image28.jpeg>
</file>

<file path=ppt/media/image29.jpeg>
</file>

<file path=ppt/media/image3.png>
</file>

<file path=ppt/media/image30.jpeg>
</file>

<file path=ppt/media/image31.png>
</file>

<file path=ppt/media/image32.jpeg>
</file>

<file path=ppt/media/image33.gif>
</file>

<file path=ppt/media/image34.png>
</file>

<file path=ppt/media/image35.png>
</file>

<file path=ppt/media/image36.png>
</file>

<file path=ppt/media/image37.png>
</file>

<file path=ppt/media/image38.jpeg>
</file>

<file path=ppt/media/image39.png>
</file>

<file path=ppt/media/image4.png>
</file>

<file path=ppt/media/image40.png>
</file>

<file path=ppt/media/image41.jpeg>
</file>

<file path=ppt/media/image42.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DBFD57-60CD-D74C-B91C-8D4345906237}" type="datetimeFigureOut">
              <a:rPr lang="en-US" smtClean="0"/>
              <a:t>5/8/25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F37383-F8F3-8743-98DB-46791F16AF1E}" type="slidenum">
              <a:rPr lang="en-US" smtClean="0"/>
              <a:t>‹#›</a:t>
            </a:fld>
            <a:endParaRPr lang="en-US"/>
          </a:p>
        </p:txBody>
      </p:sp>
    </p:spTree>
    <p:extLst>
      <p:ext uri="{BB962C8B-B14F-4D97-AF65-F5344CB8AC3E}">
        <p14:creationId xmlns:p14="http://schemas.microsoft.com/office/powerpoint/2010/main" val="3559890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branch_no_conflict.excalidraw.png</a:t>
            </a:r>
            <a:endParaRPr lang="en-US" dirty="0"/>
          </a:p>
        </p:txBody>
      </p:sp>
      <p:sp>
        <p:nvSpPr>
          <p:cNvPr id="4" name="Slide Number Placeholder 3"/>
          <p:cNvSpPr>
            <a:spLocks noGrp="1"/>
          </p:cNvSpPr>
          <p:nvPr>
            <p:ph type="sldNum" sz="quarter" idx="5"/>
          </p:nvPr>
        </p:nvSpPr>
        <p:spPr/>
        <p:txBody>
          <a:bodyPr/>
          <a:lstStyle/>
          <a:p>
            <a:fld id="{F1F37383-F8F3-8743-98DB-46791F16AF1E}" type="slidenum">
              <a:rPr lang="en-US" smtClean="0"/>
              <a:t>6</a:t>
            </a:fld>
            <a:endParaRPr lang="en-US"/>
          </a:p>
        </p:txBody>
      </p:sp>
    </p:spTree>
    <p:extLst>
      <p:ext uri="{BB962C8B-B14F-4D97-AF65-F5344CB8AC3E}">
        <p14:creationId xmlns:p14="http://schemas.microsoft.com/office/powerpoint/2010/main" val="3765522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F37383-F8F3-8743-98DB-46791F16AF1E}" type="slidenum">
              <a:rPr lang="en-US" smtClean="0"/>
              <a:t>25</a:t>
            </a:fld>
            <a:endParaRPr lang="en-US"/>
          </a:p>
        </p:txBody>
      </p:sp>
    </p:spTree>
    <p:extLst>
      <p:ext uri="{BB962C8B-B14F-4D97-AF65-F5344CB8AC3E}">
        <p14:creationId xmlns:p14="http://schemas.microsoft.com/office/powerpoint/2010/main" val="1654902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F37383-F8F3-8743-98DB-46791F16AF1E}" type="slidenum">
              <a:rPr lang="en-US" smtClean="0"/>
              <a:t>34</a:t>
            </a:fld>
            <a:endParaRPr lang="en-US"/>
          </a:p>
        </p:txBody>
      </p:sp>
    </p:spTree>
    <p:extLst>
      <p:ext uri="{BB962C8B-B14F-4D97-AF65-F5344CB8AC3E}">
        <p14:creationId xmlns:p14="http://schemas.microsoft.com/office/powerpoint/2010/main" val="857160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54A3F-58DE-DC92-B637-414D361BCB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E2DE2A6-C182-74A0-FB49-A5235DFD12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60A3D7-19C6-B790-EDCA-CDDFF65AE703}"/>
              </a:ext>
            </a:extLst>
          </p:cNvPr>
          <p:cNvSpPr>
            <a:spLocks noGrp="1"/>
          </p:cNvSpPr>
          <p:nvPr>
            <p:ph type="dt" sz="half" idx="10"/>
          </p:nvPr>
        </p:nvSpPr>
        <p:spPr/>
        <p:txBody>
          <a:bodyPr/>
          <a:lstStyle/>
          <a:p>
            <a:fld id="{2D3D84B3-F46C-4946-838D-D9A5AC93F666}" type="datetimeFigureOut">
              <a:rPr lang="en-US" smtClean="0"/>
              <a:t>5/7/25</a:t>
            </a:fld>
            <a:endParaRPr lang="en-US"/>
          </a:p>
        </p:txBody>
      </p:sp>
      <p:sp>
        <p:nvSpPr>
          <p:cNvPr id="5" name="Footer Placeholder 4">
            <a:extLst>
              <a:ext uri="{FF2B5EF4-FFF2-40B4-BE49-F238E27FC236}">
                <a16:creationId xmlns:a16="http://schemas.microsoft.com/office/drawing/2014/main" id="{10679F16-D645-1697-7EA8-8A6032BAF3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98D5AB-355A-6B44-5AA8-BA25B7525AAB}"/>
              </a:ext>
            </a:extLst>
          </p:cNvPr>
          <p:cNvSpPr>
            <a:spLocks noGrp="1"/>
          </p:cNvSpPr>
          <p:nvPr>
            <p:ph type="sldNum" sz="quarter" idx="12"/>
          </p:nvPr>
        </p:nvSpPr>
        <p:spPr/>
        <p:txBody>
          <a:bodyPr/>
          <a:lstStyle/>
          <a:p>
            <a:fld id="{5AD360A3-C32E-CC47-9866-995A3B7F3907}" type="slidenum">
              <a:rPr lang="en-US" smtClean="0"/>
              <a:t>‹#›</a:t>
            </a:fld>
            <a:endParaRPr lang="en-US"/>
          </a:p>
        </p:txBody>
      </p:sp>
    </p:spTree>
    <p:extLst>
      <p:ext uri="{BB962C8B-B14F-4D97-AF65-F5344CB8AC3E}">
        <p14:creationId xmlns:p14="http://schemas.microsoft.com/office/powerpoint/2010/main" val="2381717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A489D-0EB8-B253-9151-66479D9B93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6FA4AF-351B-D5BD-8F9B-CCB0DE1F5B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AE178C-9ABE-C908-486E-5D141A48725A}"/>
              </a:ext>
            </a:extLst>
          </p:cNvPr>
          <p:cNvSpPr>
            <a:spLocks noGrp="1"/>
          </p:cNvSpPr>
          <p:nvPr>
            <p:ph type="dt" sz="half" idx="10"/>
          </p:nvPr>
        </p:nvSpPr>
        <p:spPr/>
        <p:txBody>
          <a:bodyPr/>
          <a:lstStyle/>
          <a:p>
            <a:fld id="{2D3D84B3-F46C-4946-838D-D9A5AC93F666}" type="datetimeFigureOut">
              <a:rPr lang="en-US" smtClean="0"/>
              <a:t>5/7/25</a:t>
            </a:fld>
            <a:endParaRPr lang="en-US"/>
          </a:p>
        </p:txBody>
      </p:sp>
      <p:sp>
        <p:nvSpPr>
          <p:cNvPr id="5" name="Footer Placeholder 4">
            <a:extLst>
              <a:ext uri="{FF2B5EF4-FFF2-40B4-BE49-F238E27FC236}">
                <a16:creationId xmlns:a16="http://schemas.microsoft.com/office/drawing/2014/main" id="{4B4BABA6-8751-2E44-9F92-0FF22C5BF0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CED524-06A8-C21D-CB3F-2F1957490009}"/>
              </a:ext>
            </a:extLst>
          </p:cNvPr>
          <p:cNvSpPr>
            <a:spLocks noGrp="1"/>
          </p:cNvSpPr>
          <p:nvPr>
            <p:ph type="sldNum" sz="quarter" idx="12"/>
          </p:nvPr>
        </p:nvSpPr>
        <p:spPr/>
        <p:txBody>
          <a:bodyPr/>
          <a:lstStyle/>
          <a:p>
            <a:fld id="{5AD360A3-C32E-CC47-9866-995A3B7F3907}" type="slidenum">
              <a:rPr lang="en-US" smtClean="0"/>
              <a:t>‹#›</a:t>
            </a:fld>
            <a:endParaRPr lang="en-US"/>
          </a:p>
        </p:txBody>
      </p:sp>
    </p:spTree>
    <p:extLst>
      <p:ext uri="{BB962C8B-B14F-4D97-AF65-F5344CB8AC3E}">
        <p14:creationId xmlns:p14="http://schemas.microsoft.com/office/powerpoint/2010/main" val="1382567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00A17B0-7243-AEC3-A8C1-F571B488D6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9D4B0A0-7827-3856-09F1-910F34E9856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253064-DD7E-D5B1-458A-FF74BC9A6727}"/>
              </a:ext>
            </a:extLst>
          </p:cNvPr>
          <p:cNvSpPr>
            <a:spLocks noGrp="1"/>
          </p:cNvSpPr>
          <p:nvPr>
            <p:ph type="dt" sz="half" idx="10"/>
          </p:nvPr>
        </p:nvSpPr>
        <p:spPr/>
        <p:txBody>
          <a:bodyPr/>
          <a:lstStyle/>
          <a:p>
            <a:fld id="{2D3D84B3-F46C-4946-838D-D9A5AC93F666}" type="datetimeFigureOut">
              <a:rPr lang="en-US" smtClean="0"/>
              <a:t>5/7/25</a:t>
            </a:fld>
            <a:endParaRPr lang="en-US"/>
          </a:p>
        </p:txBody>
      </p:sp>
      <p:sp>
        <p:nvSpPr>
          <p:cNvPr id="5" name="Footer Placeholder 4">
            <a:extLst>
              <a:ext uri="{FF2B5EF4-FFF2-40B4-BE49-F238E27FC236}">
                <a16:creationId xmlns:a16="http://schemas.microsoft.com/office/drawing/2014/main" id="{974B2660-AEBC-DA5E-B313-5292412007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727EC8-A081-5088-1425-230997AFBC99}"/>
              </a:ext>
            </a:extLst>
          </p:cNvPr>
          <p:cNvSpPr>
            <a:spLocks noGrp="1"/>
          </p:cNvSpPr>
          <p:nvPr>
            <p:ph type="sldNum" sz="quarter" idx="12"/>
          </p:nvPr>
        </p:nvSpPr>
        <p:spPr/>
        <p:txBody>
          <a:bodyPr/>
          <a:lstStyle/>
          <a:p>
            <a:fld id="{5AD360A3-C32E-CC47-9866-995A3B7F3907}" type="slidenum">
              <a:rPr lang="en-US" smtClean="0"/>
              <a:t>‹#›</a:t>
            </a:fld>
            <a:endParaRPr lang="en-US"/>
          </a:p>
        </p:txBody>
      </p:sp>
    </p:spTree>
    <p:extLst>
      <p:ext uri="{BB962C8B-B14F-4D97-AF65-F5344CB8AC3E}">
        <p14:creationId xmlns:p14="http://schemas.microsoft.com/office/powerpoint/2010/main" val="3453798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FB8C-719F-3BAC-CA2C-4D34F5E1AA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2B12D5-90A5-433B-DDC2-C16987D8DD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D680CB-93B7-FC91-51D1-3CB6FF99CA72}"/>
              </a:ext>
            </a:extLst>
          </p:cNvPr>
          <p:cNvSpPr>
            <a:spLocks noGrp="1"/>
          </p:cNvSpPr>
          <p:nvPr>
            <p:ph type="dt" sz="half" idx="10"/>
          </p:nvPr>
        </p:nvSpPr>
        <p:spPr/>
        <p:txBody>
          <a:bodyPr/>
          <a:lstStyle/>
          <a:p>
            <a:fld id="{2D3D84B3-F46C-4946-838D-D9A5AC93F666}" type="datetimeFigureOut">
              <a:rPr lang="en-US" smtClean="0"/>
              <a:t>5/7/25</a:t>
            </a:fld>
            <a:endParaRPr lang="en-US"/>
          </a:p>
        </p:txBody>
      </p:sp>
      <p:sp>
        <p:nvSpPr>
          <p:cNvPr id="5" name="Footer Placeholder 4">
            <a:extLst>
              <a:ext uri="{FF2B5EF4-FFF2-40B4-BE49-F238E27FC236}">
                <a16:creationId xmlns:a16="http://schemas.microsoft.com/office/drawing/2014/main" id="{664D6C41-9F32-F70A-06B7-7EF9490A41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95BF61-A280-B247-2088-ED2AB45AA661}"/>
              </a:ext>
            </a:extLst>
          </p:cNvPr>
          <p:cNvSpPr>
            <a:spLocks noGrp="1"/>
          </p:cNvSpPr>
          <p:nvPr>
            <p:ph type="sldNum" sz="quarter" idx="12"/>
          </p:nvPr>
        </p:nvSpPr>
        <p:spPr/>
        <p:txBody>
          <a:bodyPr/>
          <a:lstStyle/>
          <a:p>
            <a:fld id="{5AD360A3-C32E-CC47-9866-995A3B7F3907}" type="slidenum">
              <a:rPr lang="en-US" smtClean="0"/>
              <a:t>‹#›</a:t>
            </a:fld>
            <a:endParaRPr lang="en-US"/>
          </a:p>
        </p:txBody>
      </p:sp>
    </p:spTree>
    <p:extLst>
      <p:ext uri="{BB962C8B-B14F-4D97-AF65-F5344CB8AC3E}">
        <p14:creationId xmlns:p14="http://schemas.microsoft.com/office/powerpoint/2010/main" val="3121934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4939E-49CB-E799-E5DF-28D02DB2C8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BB29B74-38BA-50B0-43A5-2197116A6EE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BEB56F-588B-AE6F-CA73-740B81C95F39}"/>
              </a:ext>
            </a:extLst>
          </p:cNvPr>
          <p:cNvSpPr>
            <a:spLocks noGrp="1"/>
          </p:cNvSpPr>
          <p:nvPr>
            <p:ph type="dt" sz="half" idx="10"/>
          </p:nvPr>
        </p:nvSpPr>
        <p:spPr/>
        <p:txBody>
          <a:bodyPr/>
          <a:lstStyle/>
          <a:p>
            <a:fld id="{2D3D84B3-F46C-4946-838D-D9A5AC93F666}" type="datetimeFigureOut">
              <a:rPr lang="en-US" smtClean="0"/>
              <a:t>5/7/25</a:t>
            </a:fld>
            <a:endParaRPr lang="en-US"/>
          </a:p>
        </p:txBody>
      </p:sp>
      <p:sp>
        <p:nvSpPr>
          <p:cNvPr id="5" name="Footer Placeholder 4">
            <a:extLst>
              <a:ext uri="{FF2B5EF4-FFF2-40B4-BE49-F238E27FC236}">
                <a16:creationId xmlns:a16="http://schemas.microsoft.com/office/drawing/2014/main" id="{91AB6AE8-3E3D-A2A8-8115-5910873439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98AD1A-0C97-FE68-323D-8B428ABD8E6A}"/>
              </a:ext>
            </a:extLst>
          </p:cNvPr>
          <p:cNvSpPr>
            <a:spLocks noGrp="1"/>
          </p:cNvSpPr>
          <p:nvPr>
            <p:ph type="sldNum" sz="quarter" idx="12"/>
          </p:nvPr>
        </p:nvSpPr>
        <p:spPr/>
        <p:txBody>
          <a:bodyPr/>
          <a:lstStyle/>
          <a:p>
            <a:fld id="{5AD360A3-C32E-CC47-9866-995A3B7F3907}" type="slidenum">
              <a:rPr lang="en-US" smtClean="0"/>
              <a:t>‹#›</a:t>
            </a:fld>
            <a:endParaRPr lang="en-US"/>
          </a:p>
        </p:txBody>
      </p:sp>
    </p:spTree>
    <p:extLst>
      <p:ext uri="{BB962C8B-B14F-4D97-AF65-F5344CB8AC3E}">
        <p14:creationId xmlns:p14="http://schemas.microsoft.com/office/powerpoint/2010/main" val="10680228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0BCB8-0139-AA7E-4D31-8C3671949F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F39171-1EF3-CA7E-C783-7B7CDB4F6C4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8ECE97F-2DD3-10BC-239C-5659979A63C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B357FA9-54B6-8AAF-23BC-693724121B3C}"/>
              </a:ext>
            </a:extLst>
          </p:cNvPr>
          <p:cNvSpPr>
            <a:spLocks noGrp="1"/>
          </p:cNvSpPr>
          <p:nvPr>
            <p:ph type="dt" sz="half" idx="10"/>
          </p:nvPr>
        </p:nvSpPr>
        <p:spPr/>
        <p:txBody>
          <a:bodyPr/>
          <a:lstStyle/>
          <a:p>
            <a:fld id="{2D3D84B3-F46C-4946-838D-D9A5AC93F666}" type="datetimeFigureOut">
              <a:rPr lang="en-US" smtClean="0"/>
              <a:t>5/7/25</a:t>
            </a:fld>
            <a:endParaRPr lang="en-US"/>
          </a:p>
        </p:txBody>
      </p:sp>
      <p:sp>
        <p:nvSpPr>
          <p:cNvPr id="6" name="Footer Placeholder 5">
            <a:extLst>
              <a:ext uri="{FF2B5EF4-FFF2-40B4-BE49-F238E27FC236}">
                <a16:creationId xmlns:a16="http://schemas.microsoft.com/office/drawing/2014/main" id="{F575A420-21AE-EDF1-A752-22E55535E6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CE58F1-6705-649A-5CAA-858FA77641F3}"/>
              </a:ext>
            </a:extLst>
          </p:cNvPr>
          <p:cNvSpPr>
            <a:spLocks noGrp="1"/>
          </p:cNvSpPr>
          <p:nvPr>
            <p:ph type="sldNum" sz="quarter" idx="12"/>
          </p:nvPr>
        </p:nvSpPr>
        <p:spPr/>
        <p:txBody>
          <a:bodyPr/>
          <a:lstStyle/>
          <a:p>
            <a:fld id="{5AD360A3-C32E-CC47-9866-995A3B7F3907}" type="slidenum">
              <a:rPr lang="en-US" smtClean="0"/>
              <a:t>‹#›</a:t>
            </a:fld>
            <a:endParaRPr lang="en-US"/>
          </a:p>
        </p:txBody>
      </p:sp>
    </p:spTree>
    <p:extLst>
      <p:ext uri="{BB962C8B-B14F-4D97-AF65-F5344CB8AC3E}">
        <p14:creationId xmlns:p14="http://schemas.microsoft.com/office/powerpoint/2010/main" val="778440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396A2-4671-8BD5-9093-51BE9F4407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B1A0D9-2EA0-898B-85DA-9FE75FD2222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C598EC-812A-FC3A-0293-9A3F4640A6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238C384-7C37-69D4-A432-BB9BDB9865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DADB1C-4A0D-EDE3-995D-0626FF88AF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022EE1-94AF-6495-56E8-9CEA5C948755}"/>
              </a:ext>
            </a:extLst>
          </p:cNvPr>
          <p:cNvSpPr>
            <a:spLocks noGrp="1"/>
          </p:cNvSpPr>
          <p:nvPr>
            <p:ph type="dt" sz="half" idx="10"/>
          </p:nvPr>
        </p:nvSpPr>
        <p:spPr/>
        <p:txBody>
          <a:bodyPr/>
          <a:lstStyle/>
          <a:p>
            <a:fld id="{2D3D84B3-F46C-4946-838D-D9A5AC93F666}" type="datetimeFigureOut">
              <a:rPr lang="en-US" smtClean="0"/>
              <a:t>5/7/25</a:t>
            </a:fld>
            <a:endParaRPr lang="en-US"/>
          </a:p>
        </p:txBody>
      </p:sp>
      <p:sp>
        <p:nvSpPr>
          <p:cNvPr id="8" name="Footer Placeholder 7">
            <a:extLst>
              <a:ext uri="{FF2B5EF4-FFF2-40B4-BE49-F238E27FC236}">
                <a16:creationId xmlns:a16="http://schemas.microsoft.com/office/drawing/2014/main" id="{2ECA204C-A2A2-15ED-5E5D-AE9AFE1E05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1B383CE-7D20-CF49-CF06-E321FEF40AC8}"/>
              </a:ext>
            </a:extLst>
          </p:cNvPr>
          <p:cNvSpPr>
            <a:spLocks noGrp="1"/>
          </p:cNvSpPr>
          <p:nvPr>
            <p:ph type="sldNum" sz="quarter" idx="12"/>
          </p:nvPr>
        </p:nvSpPr>
        <p:spPr/>
        <p:txBody>
          <a:bodyPr/>
          <a:lstStyle/>
          <a:p>
            <a:fld id="{5AD360A3-C32E-CC47-9866-995A3B7F3907}" type="slidenum">
              <a:rPr lang="en-US" smtClean="0"/>
              <a:t>‹#›</a:t>
            </a:fld>
            <a:endParaRPr lang="en-US"/>
          </a:p>
        </p:txBody>
      </p:sp>
    </p:spTree>
    <p:extLst>
      <p:ext uri="{BB962C8B-B14F-4D97-AF65-F5344CB8AC3E}">
        <p14:creationId xmlns:p14="http://schemas.microsoft.com/office/powerpoint/2010/main" val="4186807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9E9F0-DF6C-12DE-749E-DBDF01C642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612C6-20B1-F279-91E8-62177A330B0D}"/>
              </a:ext>
            </a:extLst>
          </p:cNvPr>
          <p:cNvSpPr>
            <a:spLocks noGrp="1"/>
          </p:cNvSpPr>
          <p:nvPr>
            <p:ph type="dt" sz="half" idx="10"/>
          </p:nvPr>
        </p:nvSpPr>
        <p:spPr/>
        <p:txBody>
          <a:bodyPr/>
          <a:lstStyle/>
          <a:p>
            <a:fld id="{2D3D84B3-F46C-4946-838D-D9A5AC93F666}" type="datetimeFigureOut">
              <a:rPr lang="en-US" smtClean="0"/>
              <a:t>5/7/25</a:t>
            </a:fld>
            <a:endParaRPr lang="en-US"/>
          </a:p>
        </p:txBody>
      </p:sp>
      <p:sp>
        <p:nvSpPr>
          <p:cNvPr id="4" name="Footer Placeholder 3">
            <a:extLst>
              <a:ext uri="{FF2B5EF4-FFF2-40B4-BE49-F238E27FC236}">
                <a16:creationId xmlns:a16="http://schemas.microsoft.com/office/drawing/2014/main" id="{2FA2CB33-2EC0-F1EB-C2C1-4CB9FEF003C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E58D71-597E-EE74-B452-4A1C6228A67D}"/>
              </a:ext>
            </a:extLst>
          </p:cNvPr>
          <p:cNvSpPr>
            <a:spLocks noGrp="1"/>
          </p:cNvSpPr>
          <p:nvPr>
            <p:ph type="sldNum" sz="quarter" idx="12"/>
          </p:nvPr>
        </p:nvSpPr>
        <p:spPr/>
        <p:txBody>
          <a:bodyPr/>
          <a:lstStyle/>
          <a:p>
            <a:fld id="{5AD360A3-C32E-CC47-9866-995A3B7F3907}" type="slidenum">
              <a:rPr lang="en-US" smtClean="0"/>
              <a:t>‹#›</a:t>
            </a:fld>
            <a:endParaRPr lang="en-US"/>
          </a:p>
        </p:txBody>
      </p:sp>
    </p:spTree>
    <p:extLst>
      <p:ext uri="{BB962C8B-B14F-4D97-AF65-F5344CB8AC3E}">
        <p14:creationId xmlns:p14="http://schemas.microsoft.com/office/powerpoint/2010/main" val="340704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497827-A931-8CBE-6C5B-B7BDD2699B86}"/>
              </a:ext>
            </a:extLst>
          </p:cNvPr>
          <p:cNvSpPr>
            <a:spLocks noGrp="1"/>
          </p:cNvSpPr>
          <p:nvPr>
            <p:ph type="dt" sz="half" idx="10"/>
          </p:nvPr>
        </p:nvSpPr>
        <p:spPr/>
        <p:txBody>
          <a:bodyPr/>
          <a:lstStyle/>
          <a:p>
            <a:fld id="{2D3D84B3-F46C-4946-838D-D9A5AC93F666}" type="datetimeFigureOut">
              <a:rPr lang="en-US" smtClean="0"/>
              <a:t>5/7/25</a:t>
            </a:fld>
            <a:endParaRPr lang="en-US"/>
          </a:p>
        </p:txBody>
      </p:sp>
      <p:sp>
        <p:nvSpPr>
          <p:cNvPr id="3" name="Footer Placeholder 2">
            <a:extLst>
              <a:ext uri="{FF2B5EF4-FFF2-40B4-BE49-F238E27FC236}">
                <a16:creationId xmlns:a16="http://schemas.microsoft.com/office/drawing/2014/main" id="{014A4AF6-1C83-30A2-BAA0-5B4F824ADD8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C00AAE-B3E1-AC69-0736-74AC2F01509E}"/>
              </a:ext>
            </a:extLst>
          </p:cNvPr>
          <p:cNvSpPr>
            <a:spLocks noGrp="1"/>
          </p:cNvSpPr>
          <p:nvPr>
            <p:ph type="sldNum" sz="quarter" idx="12"/>
          </p:nvPr>
        </p:nvSpPr>
        <p:spPr/>
        <p:txBody>
          <a:bodyPr/>
          <a:lstStyle/>
          <a:p>
            <a:fld id="{5AD360A3-C32E-CC47-9866-995A3B7F3907}" type="slidenum">
              <a:rPr lang="en-US" smtClean="0"/>
              <a:t>‹#›</a:t>
            </a:fld>
            <a:endParaRPr lang="en-US"/>
          </a:p>
        </p:txBody>
      </p:sp>
    </p:spTree>
    <p:extLst>
      <p:ext uri="{BB962C8B-B14F-4D97-AF65-F5344CB8AC3E}">
        <p14:creationId xmlns:p14="http://schemas.microsoft.com/office/powerpoint/2010/main" val="35414881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D2972-24CB-25C7-A50D-B67339D202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EC4B080-5660-2C18-B781-C7794248C1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F549CD-3984-CBC2-60C5-D4BE2B89A6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07559E-D593-29B7-E84B-7DAC6EE88D23}"/>
              </a:ext>
            </a:extLst>
          </p:cNvPr>
          <p:cNvSpPr>
            <a:spLocks noGrp="1"/>
          </p:cNvSpPr>
          <p:nvPr>
            <p:ph type="dt" sz="half" idx="10"/>
          </p:nvPr>
        </p:nvSpPr>
        <p:spPr/>
        <p:txBody>
          <a:bodyPr/>
          <a:lstStyle/>
          <a:p>
            <a:fld id="{2D3D84B3-F46C-4946-838D-D9A5AC93F666}" type="datetimeFigureOut">
              <a:rPr lang="en-US" smtClean="0"/>
              <a:t>5/7/25</a:t>
            </a:fld>
            <a:endParaRPr lang="en-US"/>
          </a:p>
        </p:txBody>
      </p:sp>
      <p:sp>
        <p:nvSpPr>
          <p:cNvPr id="6" name="Footer Placeholder 5">
            <a:extLst>
              <a:ext uri="{FF2B5EF4-FFF2-40B4-BE49-F238E27FC236}">
                <a16:creationId xmlns:a16="http://schemas.microsoft.com/office/drawing/2014/main" id="{655DA02A-33F4-6D4F-6D8C-5E9E54A650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9C2A87-72EF-5B50-46E8-2EED7DF9CF6A}"/>
              </a:ext>
            </a:extLst>
          </p:cNvPr>
          <p:cNvSpPr>
            <a:spLocks noGrp="1"/>
          </p:cNvSpPr>
          <p:nvPr>
            <p:ph type="sldNum" sz="quarter" idx="12"/>
          </p:nvPr>
        </p:nvSpPr>
        <p:spPr/>
        <p:txBody>
          <a:bodyPr/>
          <a:lstStyle/>
          <a:p>
            <a:fld id="{5AD360A3-C32E-CC47-9866-995A3B7F3907}" type="slidenum">
              <a:rPr lang="en-US" smtClean="0"/>
              <a:t>‹#›</a:t>
            </a:fld>
            <a:endParaRPr lang="en-US"/>
          </a:p>
        </p:txBody>
      </p:sp>
    </p:spTree>
    <p:extLst>
      <p:ext uri="{BB962C8B-B14F-4D97-AF65-F5344CB8AC3E}">
        <p14:creationId xmlns:p14="http://schemas.microsoft.com/office/powerpoint/2010/main" val="2615197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CCC5-65A7-EB6A-28FE-B62E8248BD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45D239D-7144-9D69-9467-D65FBB2C31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91718F-0399-275C-D252-E8556154A8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95229B-3A43-1E0F-6EE5-4E680F17E4EC}"/>
              </a:ext>
            </a:extLst>
          </p:cNvPr>
          <p:cNvSpPr>
            <a:spLocks noGrp="1"/>
          </p:cNvSpPr>
          <p:nvPr>
            <p:ph type="dt" sz="half" idx="10"/>
          </p:nvPr>
        </p:nvSpPr>
        <p:spPr/>
        <p:txBody>
          <a:bodyPr/>
          <a:lstStyle/>
          <a:p>
            <a:fld id="{2D3D84B3-F46C-4946-838D-D9A5AC93F666}" type="datetimeFigureOut">
              <a:rPr lang="en-US" smtClean="0"/>
              <a:t>5/7/25</a:t>
            </a:fld>
            <a:endParaRPr lang="en-US"/>
          </a:p>
        </p:txBody>
      </p:sp>
      <p:sp>
        <p:nvSpPr>
          <p:cNvPr id="6" name="Footer Placeholder 5">
            <a:extLst>
              <a:ext uri="{FF2B5EF4-FFF2-40B4-BE49-F238E27FC236}">
                <a16:creationId xmlns:a16="http://schemas.microsoft.com/office/drawing/2014/main" id="{95050F51-7A72-8F3C-BBA5-F577C9796F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F0A662-815B-09CE-34E1-69CB53207BB5}"/>
              </a:ext>
            </a:extLst>
          </p:cNvPr>
          <p:cNvSpPr>
            <a:spLocks noGrp="1"/>
          </p:cNvSpPr>
          <p:nvPr>
            <p:ph type="sldNum" sz="quarter" idx="12"/>
          </p:nvPr>
        </p:nvSpPr>
        <p:spPr/>
        <p:txBody>
          <a:bodyPr/>
          <a:lstStyle/>
          <a:p>
            <a:fld id="{5AD360A3-C32E-CC47-9866-995A3B7F3907}" type="slidenum">
              <a:rPr lang="en-US" smtClean="0"/>
              <a:t>‹#›</a:t>
            </a:fld>
            <a:endParaRPr lang="en-US"/>
          </a:p>
        </p:txBody>
      </p:sp>
    </p:spTree>
    <p:extLst>
      <p:ext uri="{BB962C8B-B14F-4D97-AF65-F5344CB8AC3E}">
        <p14:creationId xmlns:p14="http://schemas.microsoft.com/office/powerpoint/2010/main" val="1381496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2FEDF7-79C0-9A1A-4788-5FADB7C420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463B7B9-11FC-7C85-4C2A-54943367EC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4FF581-2425-FD03-C480-B3ADCF003A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D3D84B3-F46C-4946-838D-D9A5AC93F666}" type="datetimeFigureOut">
              <a:rPr lang="en-US" smtClean="0"/>
              <a:t>5/7/25</a:t>
            </a:fld>
            <a:endParaRPr lang="en-US"/>
          </a:p>
        </p:txBody>
      </p:sp>
      <p:sp>
        <p:nvSpPr>
          <p:cNvPr id="5" name="Footer Placeholder 4">
            <a:extLst>
              <a:ext uri="{FF2B5EF4-FFF2-40B4-BE49-F238E27FC236}">
                <a16:creationId xmlns:a16="http://schemas.microsoft.com/office/drawing/2014/main" id="{457185D5-5679-A4F7-A6A8-635CD770BA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3B77FA3-69C7-6ADC-2721-425C843EB7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AD360A3-C32E-CC47-9866-995A3B7F3907}" type="slidenum">
              <a:rPr lang="en-US" smtClean="0"/>
              <a:t>‹#›</a:t>
            </a:fld>
            <a:endParaRPr lang="en-US"/>
          </a:p>
        </p:txBody>
      </p:sp>
    </p:spTree>
    <p:extLst>
      <p:ext uri="{BB962C8B-B14F-4D97-AF65-F5344CB8AC3E}">
        <p14:creationId xmlns:p14="http://schemas.microsoft.com/office/powerpoint/2010/main" val="33270385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5" Type="http://schemas.openxmlformats.org/officeDocument/2006/relationships/image" Target="../media/image32.jpeg"/><Relationship Id="rId4" Type="http://schemas.openxmlformats.org/officeDocument/2006/relationships/image" Target="../media/image31.png"/></Relationships>
</file>

<file path=ppt/slides/_rels/slide38.xml.rels><?xml version="1.0" encoding="UTF-8" standalone="yes"?>
<Relationships xmlns="http://schemas.openxmlformats.org/package/2006/relationships"><Relationship Id="rId2" Type="http://schemas.openxmlformats.org/officeDocument/2006/relationships/image" Target="../media/image33.gi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www.apache.org/licenses/LICENSE-2.0" TargetMode="External"/><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190924-D09F-1872-0004-B70AA38B9409}"/>
              </a:ext>
            </a:extLst>
          </p:cNvPr>
          <p:cNvSpPr>
            <a:spLocks noGrp="1"/>
          </p:cNvSpPr>
          <p:nvPr>
            <p:ph type="ctrTitle"/>
          </p:nvPr>
        </p:nvSpPr>
        <p:spPr>
          <a:xfrm>
            <a:off x="838200" y="451381"/>
            <a:ext cx="10512552" cy="4066540"/>
          </a:xfrm>
        </p:spPr>
        <p:txBody>
          <a:bodyPr anchor="b">
            <a:normAutofit/>
          </a:bodyPr>
          <a:lstStyle/>
          <a:p>
            <a:pPr algn="l"/>
            <a:r>
              <a:rPr lang="en-US" sz="6600"/>
              <a:t>Version Control, Git, and GitHub</a:t>
            </a:r>
          </a:p>
        </p:txBody>
      </p:sp>
      <p:sp>
        <p:nvSpPr>
          <p:cNvPr id="3" name="Subtitle 2">
            <a:extLst>
              <a:ext uri="{FF2B5EF4-FFF2-40B4-BE49-F238E27FC236}">
                <a16:creationId xmlns:a16="http://schemas.microsoft.com/office/drawing/2014/main" id="{50291D93-02F0-8DF8-A493-602FD3F0B6C8}"/>
              </a:ext>
            </a:extLst>
          </p:cNvPr>
          <p:cNvSpPr>
            <a:spLocks noGrp="1"/>
          </p:cNvSpPr>
          <p:nvPr>
            <p:ph type="subTitle" idx="1"/>
          </p:nvPr>
        </p:nvSpPr>
        <p:spPr>
          <a:xfrm>
            <a:off x="838199" y="4983276"/>
            <a:ext cx="10512552" cy="1126680"/>
          </a:xfrm>
        </p:spPr>
        <p:txBody>
          <a:bodyPr>
            <a:normAutofit/>
          </a:bodyPr>
          <a:lstStyle/>
          <a:p>
            <a:pPr algn="l"/>
            <a:r>
              <a:rPr lang="en-US" dirty="0"/>
              <a:t>Ryan M. Richard</a:t>
            </a:r>
            <a:endParaRPr lang="en-US"/>
          </a:p>
          <a:p>
            <a:pPr algn="l"/>
            <a:r>
              <a:rPr lang="en-US" dirty="0"/>
              <a:t>Ames National Laboratory and Iowa State University</a:t>
            </a:r>
            <a:endParaRPr lang="en-US"/>
          </a:p>
        </p:txBody>
      </p:sp>
      <p:sp>
        <p:nvSpPr>
          <p:cNvPr id="10"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5197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A09AD7-27D9-D2BD-D104-79C498B10924}"/>
              </a:ext>
            </a:extLst>
          </p:cNvPr>
          <p:cNvSpPr>
            <a:spLocks noGrp="1"/>
          </p:cNvSpPr>
          <p:nvPr>
            <p:ph type="title"/>
          </p:nvPr>
        </p:nvSpPr>
        <p:spPr>
          <a:xfrm>
            <a:off x="630936" y="640080"/>
            <a:ext cx="4818888" cy="1481328"/>
          </a:xfrm>
        </p:spPr>
        <p:txBody>
          <a:bodyPr anchor="b">
            <a:normAutofit/>
          </a:bodyPr>
          <a:lstStyle/>
          <a:p>
            <a:r>
              <a:rPr lang="en-US" sz="5000"/>
              <a:t>What is Version Control (VC)?</a:t>
            </a:r>
          </a:p>
        </p:txBody>
      </p:sp>
      <p:sp>
        <p:nvSpPr>
          <p:cNvPr id="3081"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05DF2A3-782F-07F9-20A4-1926869A1EEC}"/>
              </a:ext>
            </a:extLst>
          </p:cNvPr>
          <p:cNvSpPr>
            <a:spLocks noGrp="1"/>
          </p:cNvSpPr>
          <p:nvPr>
            <p:ph idx="1"/>
          </p:nvPr>
        </p:nvSpPr>
        <p:spPr>
          <a:xfrm>
            <a:off x="630936" y="2660904"/>
            <a:ext cx="4818888" cy="3547872"/>
          </a:xfrm>
        </p:spPr>
        <p:txBody>
          <a:bodyPr anchor="t">
            <a:normAutofit/>
          </a:bodyPr>
          <a:lstStyle/>
          <a:p>
            <a:r>
              <a:rPr lang="en-US" sz="1900" dirty="0"/>
              <a:t>VC software is used to manage the history (i.e., versions) of a software project.</a:t>
            </a:r>
          </a:p>
          <a:p>
            <a:r>
              <a:rPr lang="en-US" sz="1900" dirty="0"/>
              <a:t>Superficially, VC gives you save/load, undo, redo for a set of files.</a:t>
            </a:r>
          </a:p>
          <a:p>
            <a:r>
              <a:rPr lang="en-US" sz="1900" dirty="0"/>
              <a:t>Automates (to the extent possible) the steps we termed “magic.”</a:t>
            </a:r>
          </a:p>
          <a:p>
            <a:r>
              <a:rPr lang="en-US" sz="1900" dirty="0"/>
              <a:t>Historically, there have been many different VC software packages.</a:t>
            </a:r>
          </a:p>
          <a:p>
            <a:r>
              <a:rPr lang="en-US" sz="1900" dirty="0"/>
              <a:t>Now, most developers (95% according to Wikipedia) have coalesced around </a:t>
            </a:r>
            <a:r>
              <a:rPr lang="en-US" sz="1900" dirty="0">
                <a:cs typeface="Courier New" panose="02070309020205020404" pitchFamily="49" charset="0"/>
              </a:rPr>
              <a:t>Git</a:t>
            </a:r>
            <a:r>
              <a:rPr lang="en-US" sz="1900" dirty="0"/>
              <a:t>.</a:t>
            </a:r>
          </a:p>
        </p:txBody>
      </p:sp>
      <p:pic>
        <p:nvPicPr>
          <p:cNvPr id="3074" name="Picture 2" descr="Version Control Tutorial — Version Control Tutorial">
            <a:extLst>
              <a:ext uri="{FF2B5EF4-FFF2-40B4-BE49-F238E27FC236}">
                <a16:creationId xmlns:a16="http://schemas.microsoft.com/office/drawing/2014/main" id="{A6A021A6-AF0A-5713-1E11-FC2040E87FB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449824" y="2372868"/>
            <a:ext cx="6557392" cy="301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86067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99B575-76FE-2652-B7EE-ECF7512BDB2C}"/>
              </a:ext>
            </a:extLst>
          </p:cNvPr>
          <p:cNvSpPr>
            <a:spLocks noGrp="1"/>
          </p:cNvSpPr>
          <p:nvPr>
            <p:ph type="title"/>
          </p:nvPr>
        </p:nvSpPr>
        <p:spPr>
          <a:xfrm>
            <a:off x="572493" y="238539"/>
            <a:ext cx="11018520" cy="1434415"/>
          </a:xfrm>
        </p:spPr>
        <p:txBody>
          <a:bodyPr anchor="b">
            <a:normAutofit/>
          </a:bodyPr>
          <a:lstStyle/>
          <a:p>
            <a:r>
              <a:rPr lang="en-US" sz="5400" dirty="0"/>
              <a:t>What is </a:t>
            </a:r>
            <a:r>
              <a:rPr lang="en-US" sz="5400" dirty="0">
                <a:latin typeface="+mn-lt"/>
                <a:cs typeface="Courier New" panose="02070309020205020404" pitchFamily="49" charset="0"/>
              </a:rPr>
              <a:t>Git</a:t>
            </a:r>
            <a:r>
              <a:rPr lang="en-US" sz="5400" dirty="0"/>
              <a:t>?</a:t>
            </a:r>
          </a:p>
        </p:txBody>
      </p:sp>
      <p:sp>
        <p:nvSpPr>
          <p:cNvPr id="410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B2BC8E9-14B7-828D-4DEE-5B7BCC8F4855}"/>
              </a:ext>
            </a:extLst>
          </p:cNvPr>
          <p:cNvSpPr>
            <a:spLocks noGrp="1"/>
          </p:cNvSpPr>
          <p:nvPr>
            <p:ph idx="1"/>
          </p:nvPr>
        </p:nvSpPr>
        <p:spPr>
          <a:xfrm>
            <a:off x="572492" y="2071316"/>
            <a:ext cx="7595323" cy="4119172"/>
          </a:xfrm>
        </p:spPr>
        <p:txBody>
          <a:bodyPr anchor="t">
            <a:normAutofit lnSpcReduction="10000"/>
          </a:bodyPr>
          <a:lstStyle/>
          <a:p>
            <a:r>
              <a:rPr lang="en-US" sz="2000" dirty="0"/>
              <a:t>Developed by Linus Torvalds (creator of Linux) for version controlling the Linux kernel.</a:t>
            </a:r>
          </a:p>
          <a:p>
            <a:pPr lvl="1"/>
            <a:r>
              <a:rPr lang="en-US" sz="2000" dirty="0"/>
              <a:t>Written because Linux community lost their free license to a proprietary VC software.</a:t>
            </a:r>
          </a:p>
          <a:p>
            <a:pPr lvl="1"/>
            <a:r>
              <a:rPr lang="en-US" sz="2000" dirty="0"/>
              <a:t>Amusingly written in about two weeks and was already more performant than all other existing VC software in week three.</a:t>
            </a:r>
          </a:p>
          <a:p>
            <a:r>
              <a:rPr lang="en-US" sz="2000" dirty="0"/>
              <a:t>According to Linus Torvalds, the name’s meaning depends on your mood:</a:t>
            </a:r>
          </a:p>
          <a:p>
            <a:pPr lvl="1"/>
            <a:r>
              <a:rPr lang="en-US" sz="2000" dirty="0"/>
              <a:t>Random three-letter combination that is a mispronunciation of “get”.</a:t>
            </a:r>
          </a:p>
          <a:p>
            <a:pPr lvl="1"/>
            <a:r>
              <a:rPr lang="en-US" sz="2000" dirty="0"/>
              <a:t>“Global information tracker” if you’re in a good mood.</a:t>
            </a:r>
          </a:p>
          <a:p>
            <a:pPr lvl="1"/>
            <a:r>
              <a:rPr lang="en-US" sz="2000" dirty="0"/>
              <a:t>“Goddamn idiotic truckload of </a:t>
            </a:r>
            <a:r>
              <a:rPr lang="en-US" sz="2000" dirty="0" err="1"/>
              <a:t>sh</a:t>
            </a:r>
            <a:r>
              <a:rPr lang="en-US" sz="2000" dirty="0"/>
              <a:t>*t” when it breaks.</a:t>
            </a:r>
          </a:p>
          <a:p>
            <a:pPr lvl="1"/>
            <a:r>
              <a:rPr lang="en-US" sz="2000" dirty="0"/>
              <a:t>Linus joked he names all his projects after himself (“git” means unpleasant person in British English).</a:t>
            </a:r>
          </a:p>
          <a:p>
            <a:pPr marL="457200" lvl="1" indent="0">
              <a:buNone/>
            </a:pPr>
            <a:endParaRPr lang="en-US" sz="2000" dirty="0"/>
          </a:p>
          <a:p>
            <a:pPr lvl="1"/>
            <a:endParaRPr lang="en-US" sz="1700" dirty="0"/>
          </a:p>
          <a:p>
            <a:endParaRPr lang="en-US" sz="1700" dirty="0"/>
          </a:p>
        </p:txBody>
      </p:sp>
      <p:pic>
        <p:nvPicPr>
          <p:cNvPr id="4098" name="Picture 2" descr="Git">
            <a:extLst>
              <a:ext uri="{FF2B5EF4-FFF2-40B4-BE49-F238E27FC236}">
                <a16:creationId xmlns:a16="http://schemas.microsoft.com/office/drawing/2014/main" id="{5785230E-B2B7-996E-096E-8D9F99443B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 t="-1002" r="2" b="-684"/>
          <a:stretch/>
        </p:blipFill>
        <p:spPr bwMode="auto">
          <a:xfrm>
            <a:off x="8458816" y="1803136"/>
            <a:ext cx="3160691" cy="46555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1047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9" name="Rectangle 819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0A2730-83AE-6470-53B6-8C9055B48D49}"/>
              </a:ext>
            </a:extLst>
          </p:cNvPr>
          <p:cNvSpPr>
            <a:spLocks noGrp="1"/>
          </p:cNvSpPr>
          <p:nvPr>
            <p:ph type="title"/>
          </p:nvPr>
        </p:nvSpPr>
        <p:spPr>
          <a:xfrm>
            <a:off x="572493" y="238539"/>
            <a:ext cx="11018520" cy="1434415"/>
          </a:xfrm>
        </p:spPr>
        <p:txBody>
          <a:bodyPr anchor="b">
            <a:normAutofit/>
          </a:bodyPr>
          <a:lstStyle/>
          <a:p>
            <a:r>
              <a:rPr lang="en-US" sz="5400"/>
              <a:t>What is GitHub?</a:t>
            </a:r>
          </a:p>
        </p:txBody>
      </p:sp>
      <p:sp>
        <p:nvSpPr>
          <p:cNvPr id="820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A582EC9-0B62-D65C-AB6C-012312A148A0}"/>
              </a:ext>
            </a:extLst>
          </p:cNvPr>
          <p:cNvSpPr>
            <a:spLocks noGrp="1"/>
          </p:cNvSpPr>
          <p:nvPr>
            <p:ph idx="1"/>
          </p:nvPr>
        </p:nvSpPr>
        <p:spPr>
          <a:xfrm>
            <a:off x="572493" y="2071316"/>
            <a:ext cx="6713552" cy="4119172"/>
          </a:xfrm>
        </p:spPr>
        <p:txBody>
          <a:bodyPr anchor="t">
            <a:normAutofit/>
          </a:bodyPr>
          <a:lstStyle/>
          <a:p>
            <a:r>
              <a:rPr lang="en-US" sz="2200" dirty="0"/>
              <a:t>For SIMCODES we are using G</a:t>
            </a:r>
            <a:r>
              <a:rPr lang="en-US" sz="2200" dirty="0">
                <a:cs typeface="Courier New" panose="02070309020205020404" pitchFamily="49" charset="0"/>
              </a:rPr>
              <a:t>it</a:t>
            </a:r>
            <a:r>
              <a:rPr lang="en-US" sz="2200" dirty="0"/>
              <a:t> in the context of GitHub.</a:t>
            </a:r>
          </a:p>
          <a:p>
            <a:r>
              <a:rPr lang="en-US" sz="2200" dirty="0">
                <a:cs typeface="Courier New" panose="02070309020205020404" pitchFamily="49" charset="0"/>
              </a:rPr>
              <a:t>Git</a:t>
            </a:r>
            <a:r>
              <a:rPr lang="en-US" sz="2200" dirty="0"/>
              <a:t> is the software responsible for VC-</a:t>
            </a:r>
            <a:r>
              <a:rPr lang="en-US" sz="2200" dirty="0" err="1"/>
              <a:t>ing</a:t>
            </a:r>
            <a:r>
              <a:rPr lang="en-US" sz="2200" dirty="0"/>
              <a:t> our software project.</a:t>
            </a:r>
          </a:p>
          <a:p>
            <a:r>
              <a:rPr lang="en-US" sz="2200" dirty="0"/>
              <a:t>GitHub is “just” a storage solution.</a:t>
            </a:r>
          </a:p>
          <a:p>
            <a:pPr lvl="1"/>
            <a:r>
              <a:rPr lang="en-US" sz="1800" dirty="0"/>
              <a:t>Conceptually like Google Drive or </a:t>
            </a:r>
            <a:r>
              <a:rPr lang="en-US" sz="1800" dirty="0" err="1"/>
              <a:t>DropBox</a:t>
            </a:r>
            <a:r>
              <a:rPr lang="en-US" sz="1800" dirty="0"/>
              <a:t>.</a:t>
            </a:r>
          </a:p>
          <a:p>
            <a:r>
              <a:rPr lang="en-US" sz="2200" dirty="0"/>
              <a:t>You use Git to interact with GitHub.</a:t>
            </a:r>
          </a:p>
          <a:p>
            <a:pPr lvl="1"/>
            <a:r>
              <a:rPr lang="en-US" sz="1800" dirty="0"/>
              <a:t>While you can also manually upload/download files this is cumbersome when you are working with multiple files. </a:t>
            </a:r>
          </a:p>
        </p:txBody>
      </p:sp>
      <p:pic>
        <p:nvPicPr>
          <p:cNvPr id="8196" name="Picture 4" descr="Meme Creator - Funny But they are using Git hub... GitHub! Meme ...">
            <a:extLst>
              <a:ext uri="{FF2B5EF4-FFF2-40B4-BE49-F238E27FC236}">
                <a16:creationId xmlns:a16="http://schemas.microsoft.com/office/drawing/2014/main" id="{C1C057D2-F99D-5DC3-D3BE-A2E3C3E4AA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25893" y="2089604"/>
            <a:ext cx="4244775" cy="4100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05223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88E9B5C-C12C-24B6-1C5E-E48B657A2464}"/>
              </a:ext>
            </a:extLst>
          </p:cNvPr>
          <p:cNvSpPr>
            <a:spLocks noGrp="1"/>
          </p:cNvSpPr>
          <p:nvPr>
            <p:ph type="title"/>
          </p:nvPr>
        </p:nvSpPr>
        <p:spPr>
          <a:xfrm>
            <a:off x="838199" y="1093788"/>
            <a:ext cx="10506455" cy="2967208"/>
          </a:xfrm>
        </p:spPr>
        <p:txBody>
          <a:bodyPr vert="horz" lIns="91440" tIns="45720" rIns="91440" bIns="45720" rtlCol="0" anchor="b">
            <a:normAutofit/>
          </a:bodyPr>
          <a:lstStyle/>
          <a:p>
            <a:r>
              <a:rPr lang="en-US" sz="8000" kern="1200">
                <a:solidFill>
                  <a:schemeClr val="tx1"/>
                </a:solidFill>
                <a:latin typeface="+mj-lt"/>
                <a:ea typeface="+mj-ea"/>
                <a:cs typeface="+mj-cs"/>
              </a:rPr>
              <a:t>Git and GitHub Terminology</a:t>
            </a:r>
          </a:p>
        </p:txBody>
      </p:sp>
      <p:sp>
        <p:nvSpPr>
          <p:cNvPr id="11" name="Rectangle 10">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71941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82" name="Rectangle 7181">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010B09-F0FE-8631-9D16-2B91E3C23DBE}"/>
              </a:ext>
            </a:extLst>
          </p:cNvPr>
          <p:cNvSpPr>
            <a:spLocks noGrp="1"/>
          </p:cNvSpPr>
          <p:nvPr>
            <p:ph type="title"/>
          </p:nvPr>
        </p:nvSpPr>
        <p:spPr>
          <a:xfrm>
            <a:off x="572493" y="238539"/>
            <a:ext cx="11018520" cy="1434415"/>
          </a:xfrm>
        </p:spPr>
        <p:txBody>
          <a:bodyPr vert="horz" lIns="91440" tIns="45720" rIns="91440" bIns="45720" rtlCol="0" anchor="b">
            <a:normAutofit/>
          </a:bodyPr>
          <a:lstStyle/>
          <a:p>
            <a:r>
              <a:rPr lang="en-US" sz="5400" kern="1200">
                <a:latin typeface="+mj-lt"/>
                <a:ea typeface="+mj-ea"/>
                <a:cs typeface="+mj-cs"/>
              </a:rPr>
              <a:t>Disclaimer: Simplifications Ahead</a:t>
            </a:r>
          </a:p>
        </p:txBody>
      </p:sp>
      <p:sp>
        <p:nvSpPr>
          <p:cNvPr id="7184"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FAF037B7-926F-3496-2518-8DC20B6C31BD}"/>
              </a:ext>
            </a:extLst>
          </p:cNvPr>
          <p:cNvSpPr>
            <a:spLocks noGrp="1"/>
          </p:cNvSpPr>
          <p:nvPr>
            <p:ph idx="1"/>
          </p:nvPr>
        </p:nvSpPr>
        <p:spPr>
          <a:xfrm>
            <a:off x="572493" y="2071316"/>
            <a:ext cx="6713552" cy="4119172"/>
          </a:xfrm>
        </p:spPr>
        <p:txBody>
          <a:bodyPr anchor="t">
            <a:normAutofit fontScale="92500"/>
          </a:bodyPr>
          <a:lstStyle/>
          <a:p>
            <a:r>
              <a:rPr lang="en-US" sz="2200" dirty="0"/>
              <a:t>Git is an incredibly powerful VC solution.</a:t>
            </a:r>
          </a:p>
          <a:p>
            <a:r>
              <a:rPr lang="en-US" sz="2200" dirty="0"/>
              <a:t>Git’s power comes from not assuming any “copy” of the project is special.</a:t>
            </a:r>
          </a:p>
          <a:p>
            <a:pPr lvl="1"/>
            <a:r>
              <a:rPr lang="en-US" sz="2200" dirty="0"/>
              <a:t>This requires additional levels of abstraction that complicate things. </a:t>
            </a:r>
          </a:p>
          <a:p>
            <a:r>
              <a:rPr lang="en-US" sz="2200" dirty="0"/>
              <a:t>Often one copy is actually special, </a:t>
            </a:r>
            <a:r>
              <a:rPr lang="en-US" sz="2200" dirty="0" err="1"/>
              <a:t>kinda</a:t>
            </a:r>
            <a:r>
              <a:rPr lang="en-US" sz="2200" dirty="0"/>
              <a:t> like the “sacred timeline”.</a:t>
            </a:r>
          </a:p>
          <a:p>
            <a:pPr lvl="1"/>
            <a:r>
              <a:rPr lang="en-US" sz="2200" dirty="0"/>
              <a:t>Usually the copy on GitHub.</a:t>
            </a:r>
          </a:p>
          <a:p>
            <a:r>
              <a:rPr lang="en-US" sz="2200" dirty="0"/>
              <a:t>We introduce concepts assuming there exists a special “copy”.</a:t>
            </a:r>
          </a:p>
          <a:p>
            <a:r>
              <a:rPr lang="en-US" sz="2200" dirty="0"/>
              <a:t>The git Jedis in the room know that there’s exceptions to pretty much everything I’m about to tell you.</a:t>
            </a:r>
          </a:p>
        </p:txBody>
      </p:sp>
      <p:pic>
        <p:nvPicPr>
          <p:cNvPr id="10" name="Picture 9" descr="A cartoon of a black cat with a hat&#10;&#10;AI-generated content may be incorrect.">
            <a:extLst>
              <a:ext uri="{FF2B5EF4-FFF2-40B4-BE49-F238E27FC236}">
                <a16:creationId xmlns:a16="http://schemas.microsoft.com/office/drawing/2014/main" id="{63B9B53D-EF0A-16DA-E384-379916D91CF7}"/>
              </a:ext>
            </a:extLst>
          </p:cNvPr>
          <p:cNvPicPr>
            <a:picLocks noChangeAspect="1"/>
          </p:cNvPicPr>
          <p:nvPr/>
        </p:nvPicPr>
        <p:blipFill>
          <a:blip r:embed="rId2"/>
          <a:srcRect r="3792" b="-3"/>
          <a:stretch/>
        </p:blipFill>
        <p:spPr>
          <a:xfrm>
            <a:off x="7675658" y="2093976"/>
            <a:ext cx="3941064" cy="4096512"/>
          </a:xfrm>
          <a:prstGeom prst="rect">
            <a:avLst/>
          </a:prstGeom>
        </p:spPr>
      </p:pic>
    </p:spTree>
    <p:extLst>
      <p:ext uri="{BB962C8B-B14F-4D97-AF65-F5344CB8AC3E}">
        <p14:creationId xmlns:p14="http://schemas.microsoft.com/office/powerpoint/2010/main" val="2251739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E9BE4C-D437-5C2E-2B02-859149D7CE11}"/>
              </a:ext>
            </a:extLst>
          </p:cNvPr>
          <p:cNvSpPr>
            <a:spLocks noGrp="1"/>
          </p:cNvSpPr>
          <p:nvPr>
            <p:ph type="title"/>
          </p:nvPr>
        </p:nvSpPr>
        <p:spPr>
          <a:xfrm>
            <a:off x="630936" y="640080"/>
            <a:ext cx="4818888" cy="1481328"/>
          </a:xfrm>
        </p:spPr>
        <p:txBody>
          <a:bodyPr anchor="b">
            <a:normAutofit/>
          </a:bodyPr>
          <a:lstStyle/>
          <a:p>
            <a:r>
              <a:rPr lang="en-US" sz="5000"/>
              <a:t>Git Terminology: Repository</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75B7D50-AF81-A8E7-3A28-9A56717515CB}"/>
              </a:ext>
            </a:extLst>
          </p:cNvPr>
          <p:cNvSpPr>
            <a:spLocks noGrp="1"/>
          </p:cNvSpPr>
          <p:nvPr>
            <p:ph idx="1"/>
          </p:nvPr>
        </p:nvSpPr>
        <p:spPr>
          <a:xfrm>
            <a:off x="630935" y="2660904"/>
            <a:ext cx="6535983" cy="3547872"/>
          </a:xfrm>
        </p:spPr>
        <p:txBody>
          <a:bodyPr anchor="t">
            <a:normAutofit/>
          </a:bodyPr>
          <a:lstStyle/>
          <a:p>
            <a:r>
              <a:rPr lang="en-US" sz="2000" dirty="0"/>
              <a:t>A </a:t>
            </a:r>
            <a:r>
              <a:rPr lang="en-US" sz="2000" b="1" i="1" dirty="0"/>
              <a:t>repository</a:t>
            </a:r>
            <a:r>
              <a:rPr lang="en-US" sz="2000" dirty="0"/>
              <a:t> is a directory containing the source files and the history of changes to those files.</a:t>
            </a:r>
          </a:p>
          <a:p>
            <a:r>
              <a:rPr lang="en-US" sz="2000" dirty="0"/>
              <a:t>A </a:t>
            </a:r>
            <a:r>
              <a:rPr lang="en-US" sz="2000" b="1" i="1" dirty="0"/>
              <a:t>local</a:t>
            </a:r>
            <a:r>
              <a:rPr lang="en-US" sz="2000" dirty="0"/>
              <a:t> repository is a repository that lives on the computer you are currently using.</a:t>
            </a:r>
          </a:p>
          <a:p>
            <a:pPr lvl="1"/>
            <a:r>
              <a:rPr lang="en-US" sz="2000" dirty="0"/>
              <a:t>You will develop software in a local repository.</a:t>
            </a:r>
          </a:p>
          <a:p>
            <a:r>
              <a:rPr lang="en-US" sz="2000" dirty="0"/>
              <a:t>A </a:t>
            </a:r>
            <a:r>
              <a:rPr lang="en-US" sz="2000" b="1" i="1" dirty="0"/>
              <a:t>remote</a:t>
            </a:r>
            <a:r>
              <a:rPr lang="en-US" sz="2000" dirty="0"/>
              <a:t> repository is a repository that lives on a different computer.</a:t>
            </a:r>
          </a:p>
          <a:p>
            <a:pPr lvl="1"/>
            <a:r>
              <a:rPr lang="en-US" sz="2000" dirty="0"/>
              <a:t>For now, ”remote” repository is synonymous with “the repository that lives on GitHub”.</a:t>
            </a:r>
          </a:p>
          <a:p>
            <a:r>
              <a:rPr lang="en-US" sz="2400" dirty="0"/>
              <a:t>Repository is usually shortened to just “repo.”</a:t>
            </a:r>
          </a:p>
          <a:p>
            <a:endParaRPr lang="en-US" sz="1700" dirty="0"/>
          </a:p>
        </p:txBody>
      </p:sp>
      <p:pic>
        <p:nvPicPr>
          <p:cNvPr id="7" name="Graphic 6" descr="Open Folder">
            <a:extLst>
              <a:ext uri="{FF2B5EF4-FFF2-40B4-BE49-F238E27FC236}">
                <a16:creationId xmlns:a16="http://schemas.microsoft.com/office/drawing/2014/main" id="{0B7C9A9D-4603-54DB-8C95-6A634A52108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22076" y="946651"/>
            <a:ext cx="5458968" cy="5458968"/>
          </a:xfrm>
          <a:prstGeom prst="rect">
            <a:avLst/>
          </a:prstGeom>
        </p:spPr>
      </p:pic>
    </p:spTree>
    <p:extLst>
      <p:ext uri="{BB962C8B-B14F-4D97-AF65-F5344CB8AC3E}">
        <p14:creationId xmlns:p14="http://schemas.microsoft.com/office/powerpoint/2010/main" val="38321821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295" name="Rectangle 12294">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A7F4A3-D61F-F28A-2348-B2BF116C4EB1}"/>
              </a:ext>
            </a:extLst>
          </p:cNvPr>
          <p:cNvSpPr>
            <a:spLocks noGrp="1"/>
          </p:cNvSpPr>
          <p:nvPr>
            <p:ph type="title"/>
          </p:nvPr>
        </p:nvSpPr>
        <p:spPr>
          <a:xfrm>
            <a:off x="572493" y="238539"/>
            <a:ext cx="11018520" cy="1434415"/>
          </a:xfrm>
        </p:spPr>
        <p:txBody>
          <a:bodyPr anchor="b">
            <a:normAutofit/>
          </a:bodyPr>
          <a:lstStyle/>
          <a:p>
            <a:r>
              <a:rPr lang="en-US" sz="5400" dirty="0"/>
              <a:t>Git Terminology: Clone</a:t>
            </a:r>
          </a:p>
        </p:txBody>
      </p:sp>
      <p:sp>
        <p:nvSpPr>
          <p:cNvPr id="12297"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4A8D03A-0C6A-4E1D-CAE9-C41268DE61CD}"/>
              </a:ext>
            </a:extLst>
          </p:cNvPr>
          <p:cNvSpPr>
            <a:spLocks noGrp="1"/>
          </p:cNvSpPr>
          <p:nvPr>
            <p:ph idx="1"/>
          </p:nvPr>
        </p:nvSpPr>
        <p:spPr>
          <a:xfrm>
            <a:off x="572493" y="2071316"/>
            <a:ext cx="6713552" cy="4119172"/>
          </a:xfrm>
        </p:spPr>
        <p:txBody>
          <a:bodyPr anchor="t">
            <a:normAutofit/>
          </a:bodyPr>
          <a:lstStyle/>
          <a:p>
            <a:r>
              <a:rPr lang="en-US" sz="2200" dirty="0"/>
              <a:t>The first step in developing software is to get a copy of the existing source code.</a:t>
            </a:r>
          </a:p>
          <a:p>
            <a:r>
              <a:rPr lang="en-US" sz="2200" dirty="0"/>
              <a:t>Usually, the repo you want to develop for already lives on GitHub.</a:t>
            </a:r>
          </a:p>
          <a:p>
            <a:pPr lvl="1"/>
            <a:r>
              <a:rPr lang="en-US" sz="1800" dirty="0"/>
              <a:t>If you are starting a brand-new repo, first create the repo on GitHub.</a:t>
            </a:r>
          </a:p>
          <a:p>
            <a:pPr lvl="1"/>
            <a:r>
              <a:rPr lang="en-US" sz="1800" dirty="0"/>
              <a:t>Then treat the newly created repo like an existing repo.</a:t>
            </a:r>
          </a:p>
          <a:p>
            <a:r>
              <a:rPr lang="en-US" sz="2600" dirty="0"/>
              <a:t>To get a local copy of a remote repo you </a:t>
            </a:r>
            <a:r>
              <a:rPr lang="en-US" sz="2600" b="1" i="1" dirty="0"/>
              <a:t>clone</a:t>
            </a:r>
            <a:r>
              <a:rPr lang="en-US" sz="2600" dirty="0"/>
              <a:t> it.</a:t>
            </a:r>
          </a:p>
          <a:p>
            <a:r>
              <a:rPr lang="en-US" sz="2600" dirty="0"/>
              <a:t>Unless you delete your local repo, you typically only clone a repo once.</a:t>
            </a:r>
          </a:p>
        </p:txBody>
      </p:sp>
      <p:pic>
        <p:nvPicPr>
          <p:cNvPr id="12292" name="Picture 4" descr="Spiderman clone - Imgflip">
            <a:extLst>
              <a:ext uri="{FF2B5EF4-FFF2-40B4-BE49-F238E27FC236}">
                <a16:creationId xmlns:a16="http://schemas.microsoft.com/office/drawing/2014/main" id="{8D6BA8C2-30CB-52F5-9920-FDD3CF23FD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19208" y="2831064"/>
            <a:ext cx="4405798" cy="21505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48564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947DB7-4039-89E2-71D0-911D9E418DC6}"/>
              </a:ext>
            </a:extLst>
          </p:cNvPr>
          <p:cNvSpPr>
            <a:spLocks noGrp="1"/>
          </p:cNvSpPr>
          <p:nvPr>
            <p:ph type="title"/>
          </p:nvPr>
        </p:nvSpPr>
        <p:spPr>
          <a:xfrm>
            <a:off x="640080" y="325369"/>
            <a:ext cx="4368602" cy="1956841"/>
          </a:xfrm>
        </p:spPr>
        <p:txBody>
          <a:bodyPr anchor="b">
            <a:normAutofit/>
          </a:bodyPr>
          <a:lstStyle/>
          <a:p>
            <a:r>
              <a:rPr lang="en-US" sz="5000"/>
              <a:t>Git Terminology: Branch</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815A246-5B08-86E3-4D15-798868086AF6}"/>
              </a:ext>
            </a:extLst>
          </p:cNvPr>
          <p:cNvSpPr>
            <a:spLocks noGrp="1"/>
          </p:cNvSpPr>
          <p:nvPr>
            <p:ph idx="1"/>
          </p:nvPr>
        </p:nvSpPr>
        <p:spPr>
          <a:xfrm>
            <a:off x="160638" y="2755557"/>
            <a:ext cx="5572897" cy="3438010"/>
          </a:xfrm>
        </p:spPr>
        <p:txBody>
          <a:bodyPr>
            <a:normAutofit lnSpcReduction="10000"/>
          </a:bodyPr>
          <a:lstStyle/>
          <a:p>
            <a:r>
              <a:rPr lang="en-US" sz="2200" dirty="0"/>
              <a:t>A </a:t>
            </a:r>
            <a:r>
              <a:rPr lang="en-US" sz="2200" b="1" i="1" dirty="0"/>
              <a:t>branch</a:t>
            </a:r>
            <a:r>
              <a:rPr lang="en-US" sz="2200" dirty="0"/>
              <a:t> is a (linear) history of the repo.</a:t>
            </a:r>
          </a:p>
          <a:p>
            <a:pPr lvl="1"/>
            <a:r>
              <a:rPr lang="en-US" sz="2200" dirty="0"/>
              <a:t>It’s one of the many timelines.</a:t>
            </a:r>
          </a:p>
          <a:p>
            <a:r>
              <a:rPr lang="en-US" sz="2200" dirty="0"/>
              <a:t>Usually, one branch is special.</a:t>
            </a:r>
          </a:p>
          <a:p>
            <a:pPr lvl="1"/>
            <a:r>
              <a:rPr lang="en-US" sz="1800" dirty="0"/>
              <a:t>Often called the </a:t>
            </a:r>
            <a:r>
              <a:rPr lang="en-US" sz="1800" b="1" i="1" dirty="0"/>
              <a:t>main</a:t>
            </a:r>
            <a:r>
              <a:rPr lang="en-US" sz="1800" dirty="0"/>
              <a:t> branch (previously </a:t>
            </a:r>
            <a:r>
              <a:rPr lang="en-US" sz="1800" b="1" i="1" dirty="0"/>
              <a:t>master</a:t>
            </a:r>
            <a:r>
              <a:rPr lang="en-US" sz="1800" dirty="0"/>
              <a:t>).</a:t>
            </a:r>
          </a:p>
          <a:p>
            <a:pPr lvl="1"/>
            <a:r>
              <a:rPr lang="en-US" sz="1800" dirty="0"/>
              <a:t>The special branch is the ”final” version of the project.</a:t>
            </a:r>
          </a:p>
          <a:p>
            <a:r>
              <a:rPr lang="en-US" sz="2200" dirty="0"/>
              <a:t>Other branches are sometimes called </a:t>
            </a:r>
            <a:r>
              <a:rPr lang="en-US" sz="2200" b="1" i="1" dirty="0"/>
              <a:t>development</a:t>
            </a:r>
            <a:r>
              <a:rPr lang="en-US" sz="2200" dirty="0"/>
              <a:t> branches.</a:t>
            </a:r>
          </a:p>
          <a:p>
            <a:pPr lvl="1"/>
            <a:r>
              <a:rPr lang="en-US" sz="1800" dirty="0"/>
              <a:t>You should always be working on a development branch.</a:t>
            </a:r>
          </a:p>
          <a:p>
            <a:pPr lvl="1"/>
            <a:endParaRPr lang="en-US" sz="1800" dirty="0"/>
          </a:p>
        </p:txBody>
      </p:sp>
      <p:pic>
        <p:nvPicPr>
          <p:cNvPr id="4" name="Picture 2" descr="MCU: What is the Sacred Timeline?">
            <a:extLst>
              <a:ext uri="{FF2B5EF4-FFF2-40B4-BE49-F238E27FC236}">
                <a16:creationId xmlns:a16="http://schemas.microsoft.com/office/drawing/2014/main" id="{DD03378C-9D0B-8DA4-F8D3-A911C2F9F9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278" r="22571"/>
          <a:stretch/>
        </p:blipFill>
        <p:spPr bwMode="auto">
          <a:xfrm>
            <a:off x="5533795" y="0"/>
            <a:ext cx="6656682" cy="685800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7445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1AFB94-DC89-A30C-08DA-AF521C38C56D}"/>
              </a:ext>
            </a:extLst>
          </p:cNvPr>
          <p:cNvSpPr>
            <a:spLocks noGrp="1"/>
          </p:cNvSpPr>
          <p:nvPr>
            <p:ph type="title"/>
          </p:nvPr>
        </p:nvSpPr>
        <p:spPr>
          <a:xfrm>
            <a:off x="572493" y="238539"/>
            <a:ext cx="11018520" cy="1434415"/>
          </a:xfrm>
        </p:spPr>
        <p:txBody>
          <a:bodyPr anchor="b">
            <a:normAutofit/>
          </a:bodyPr>
          <a:lstStyle/>
          <a:p>
            <a:r>
              <a:rPr lang="en-US" sz="5400"/>
              <a:t>Git Terminology: Commit</a:t>
            </a:r>
          </a:p>
        </p:txBody>
      </p:sp>
      <p:sp>
        <p:nvSpPr>
          <p:cNvPr id="10249"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ACB29D8-861F-C4D3-E3A5-A0E8872E7E64}"/>
              </a:ext>
            </a:extLst>
          </p:cNvPr>
          <p:cNvSpPr>
            <a:spLocks noGrp="1"/>
          </p:cNvSpPr>
          <p:nvPr>
            <p:ph idx="1"/>
          </p:nvPr>
        </p:nvSpPr>
        <p:spPr>
          <a:xfrm>
            <a:off x="572493" y="2071316"/>
            <a:ext cx="6063085" cy="4119172"/>
          </a:xfrm>
        </p:spPr>
        <p:txBody>
          <a:bodyPr anchor="t">
            <a:normAutofit/>
          </a:bodyPr>
          <a:lstStyle/>
          <a:p>
            <a:r>
              <a:rPr lang="en-US" sz="2200" dirty="0"/>
              <a:t>Git doesn’t come with “auto-save”.</a:t>
            </a:r>
          </a:p>
          <a:p>
            <a:r>
              <a:rPr lang="en-US" sz="2200" dirty="0"/>
              <a:t>A </a:t>
            </a:r>
            <a:r>
              <a:rPr lang="en-US" sz="2200" b="1" i="1" dirty="0"/>
              <a:t>commit</a:t>
            </a:r>
            <a:r>
              <a:rPr lang="en-US" sz="2200" dirty="0"/>
              <a:t> is the set of changes you made to the branch since the last commit.</a:t>
            </a:r>
          </a:p>
          <a:p>
            <a:pPr lvl="1"/>
            <a:r>
              <a:rPr lang="en-US" sz="2200" dirty="0"/>
              <a:t>Conceptually, a commit is Git’s equivalent of “saving”.</a:t>
            </a:r>
          </a:p>
          <a:p>
            <a:pPr lvl="1"/>
            <a:r>
              <a:rPr lang="en-US" sz="2200" dirty="0"/>
              <a:t>In the timeline analogy, commits are events.</a:t>
            </a:r>
          </a:p>
          <a:p>
            <a:r>
              <a:rPr lang="en-US" sz="2200" dirty="0"/>
              <a:t>Commits can add content and/or remove content.</a:t>
            </a:r>
          </a:p>
          <a:p>
            <a:r>
              <a:rPr lang="en-US" sz="2200" dirty="0"/>
              <a:t>Commits save your work on the current branch. Other branches remain unchanged.</a:t>
            </a:r>
          </a:p>
        </p:txBody>
      </p:sp>
      <p:pic>
        <p:nvPicPr>
          <p:cNvPr id="10242" name="Picture 2" descr="How to Write a Git Commit Message">
            <a:extLst>
              <a:ext uri="{FF2B5EF4-FFF2-40B4-BE49-F238E27FC236}">
                <a16:creationId xmlns:a16="http://schemas.microsoft.com/office/drawing/2014/main" id="{842FDBE8-BD49-F70B-0C6E-93F517F4397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1" r="-374" b="-2"/>
          <a:stretch/>
        </p:blipFill>
        <p:spPr bwMode="auto">
          <a:xfrm>
            <a:off x="6635578" y="2381174"/>
            <a:ext cx="5251622" cy="29874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8293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9041E5-6174-DE01-671E-E19CC0A5680C}"/>
              </a:ext>
            </a:extLst>
          </p:cNvPr>
          <p:cNvSpPr>
            <a:spLocks noGrp="1"/>
          </p:cNvSpPr>
          <p:nvPr>
            <p:ph type="title"/>
          </p:nvPr>
        </p:nvSpPr>
        <p:spPr>
          <a:xfrm>
            <a:off x="572493" y="238539"/>
            <a:ext cx="11018520" cy="1434415"/>
          </a:xfrm>
        </p:spPr>
        <p:txBody>
          <a:bodyPr anchor="b">
            <a:normAutofit/>
          </a:bodyPr>
          <a:lstStyle/>
          <a:p>
            <a:r>
              <a:rPr lang="en-US" sz="5400" dirty="0"/>
              <a:t>Git Terminology: Push, Pull, Merge</a:t>
            </a:r>
          </a:p>
        </p:txBody>
      </p:sp>
      <p:sp>
        <p:nvSpPr>
          <p:cNvPr id="1127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A71634-7828-3948-F594-E6A0D65DA326}"/>
              </a:ext>
            </a:extLst>
          </p:cNvPr>
          <p:cNvSpPr>
            <a:spLocks noGrp="1"/>
          </p:cNvSpPr>
          <p:nvPr>
            <p:ph idx="1"/>
          </p:nvPr>
        </p:nvSpPr>
        <p:spPr>
          <a:xfrm>
            <a:off x="572493" y="2071316"/>
            <a:ext cx="6713552" cy="4119172"/>
          </a:xfrm>
        </p:spPr>
        <p:txBody>
          <a:bodyPr anchor="t">
            <a:normAutofit/>
          </a:bodyPr>
          <a:lstStyle/>
          <a:p>
            <a:r>
              <a:rPr lang="en-US" sz="2200" dirty="0"/>
              <a:t>When you are done developing a feature locally you need to add the feature to the remote repo.</a:t>
            </a:r>
          </a:p>
          <a:p>
            <a:r>
              <a:rPr lang="en-US" sz="2200" dirty="0"/>
              <a:t>You </a:t>
            </a:r>
            <a:r>
              <a:rPr lang="en-US" sz="2200" b="1" i="1" dirty="0"/>
              <a:t>push </a:t>
            </a:r>
            <a:r>
              <a:rPr lang="en-US" sz="2200" dirty="0"/>
              <a:t>your changes from your local branch to the remote branch.</a:t>
            </a:r>
          </a:p>
          <a:p>
            <a:r>
              <a:rPr lang="en-US" sz="2200" dirty="0"/>
              <a:t>You </a:t>
            </a:r>
            <a:r>
              <a:rPr lang="en-US" sz="2200" b="1" i="1" dirty="0"/>
              <a:t>pull</a:t>
            </a:r>
            <a:r>
              <a:rPr lang="en-US" sz="2200" dirty="0"/>
              <a:t> changes from a remote branch to your local branch.</a:t>
            </a:r>
          </a:p>
          <a:p>
            <a:r>
              <a:rPr lang="en-US" sz="2200" dirty="0"/>
              <a:t>If you are moving changes from one local branch to another local branch you </a:t>
            </a:r>
            <a:r>
              <a:rPr lang="en-US" sz="2200" b="1" i="1" dirty="0"/>
              <a:t>merge</a:t>
            </a:r>
            <a:r>
              <a:rPr lang="en-US" sz="2200" dirty="0"/>
              <a:t> the branches. </a:t>
            </a:r>
          </a:p>
          <a:p>
            <a:r>
              <a:rPr lang="en-US" sz="2200" dirty="0"/>
              <a:t>As a note, pushing and pulling are implemented in terms of merge, so “merge” is usually used as a catchall.</a:t>
            </a:r>
          </a:p>
        </p:txBody>
      </p:sp>
      <p:pic>
        <p:nvPicPr>
          <p:cNvPr id="11266" name="Picture 2" descr="√ Far Side Kid Pushing Door">
            <a:extLst>
              <a:ext uri="{FF2B5EF4-FFF2-40B4-BE49-F238E27FC236}">
                <a16:creationId xmlns:a16="http://schemas.microsoft.com/office/drawing/2014/main" id="{ADD866EF-5968-C270-C93D-2889D3BDFE5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 t="8656" r="-592" b="-420"/>
          <a:stretch/>
        </p:blipFill>
        <p:spPr bwMode="auto">
          <a:xfrm>
            <a:off x="8133392" y="2071316"/>
            <a:ext cx="3208212" cy="41220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0140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467E32-DE6C-1B69-3732-E6DE72B62C3D}"/>
              </a:ext>
            </a:extLst>
          </p:cNvPr>
          <p:cNvSpPr>
            <a:spLocks noGrp="1"/>
          </p:cNvSpPr>
          <p:nvPr>
            <p:ph type="title"/>
          </p:nvPr>
        </p:nvSpPr>
        <p:spPr>
          <a:xfrm>
            <a:off x="838200" y="365125"/>
            <a:ext cx="10515600" cy="1325563"/>
          </a:xfrm>
        </p:spPr>
        <p:txBody>
          <a:bodyPr>
            <a:normAutofit/>
          </a:bodyPr>
          <a:lstStyle/>
          <a:p>
            <a:r>
              <a:rPr lang="en-US" sz="5400"/>
              <a:t>Topics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462EBF1-A526-7096-2548-5519569C7F84}"/>
              </a:ext>
            </a:extLst>
          </p:cNvPr>
          <p:cNvSpPr>
            <a:spLocks noGrp="1"/>
          </p:cNvSpPr>
          <p:nvPr>
            <p:ph idx="1"/>
          </p:nvPr>
        </p:nvSpPr>
        <p:spPr>
          <a:xfrm>
            <a:off x="838200" y="1929384"/>
            <a:ext cx="10515600" cy="4251960"/>
          </a:xfrm>
        </p:spPr>
        <p:txBody>
          <a:bodyPr>
            <a:normAutofit/>
          </a:bodyPr>
          <a:lstStyle/>
          <a:p>
            <a:r>
              <a:rPr lang="en-US" sz="2200"/>
              <a:t>Why do we need version control (VC)?</a:t>
            </a:r>
          </a:p>
          <a:p>
            <a:r>
              <a:rPr lang="en-US" sz="2200"/>
              <a:t>What is the relationship among VC, Git, and GitHub?</a:t>
            </a:r>
          </a:p>
          <a:p>
            <a:r>
              <a:rPr lang="en-US" sz="2200"/>
              <a:t>What do all the Git/GitHub terms mean?</a:t>
            </a:r>
          </a:p>
          <a:p>
            <a:r>
              <a:rPr lang="en-US" sz="2200"/>
              <a:t>What is the typical Git/GitHub Workflow?</a:t>
            </a:r>
          </a:p>
        </p:txBody>
      </p:sp>
    </p:spTree>
    <p:extLst>
      <p:ext uri="{BB962C8B-B14F-4D97-AF65-F5344CB8AC3E}">
        <p14:creationId xmlns:p14="http://schemas.microsoft.com/office/powerpoint/2010/main" val="891184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D1C899-296A-675F-1C79-BBD4276C5EAE}"/>
              </a:ext>
            </a:extLst>
          </p:cNvPr>
          <p:cNvSpPr>
            <a:spLocks noGrp="1"/>
          </p:cNvSpPr>
          <p:nvPr>
            <p:ph type="title"/>
          </p:nvPr>
        </p:nvSpPr>
        <p:spPr>
          <a:xfrm>
            <a:off x="572493" y="238539"/>
            <a:ext cx="11018520" cy="1434415"/>
          </a:xfrm>
        </p:spPr>
        <p:txBody>
          <a:bodyPr anchor="b">
            <a:normAutofit/>
          </a:bodyPr>
          <a:lstStyle/>
          <a:p>
            <a:r>
              <a:rPr lang="en-US" sz="5400"/>
              <a:t>Git Terminology: Conflict</a:t>
            </a:r>
          </a:p>
        </p:txBody>
      </p:sp>
      <p:sp>
        <p:nvSpPr>
          <p:cNvPr id="1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EC87290-B642-B78E-994F-B2120547FCCB}"/>
              </a:ext>
            </a:extLst>
          </p:cNvPr>
          <p:cNvSpPr>
            <a:spLocks noGrp="1"/>
          </p:cNvSpPr>
          <p:nvPr>
            <p:ph idx="1"/>
          </p:nvPr>
        </p:nvSpPr>
        <p:spPr>
          <a:xfrm>
            <a:off x="572493" y="2071316"/>
            <a:ext cx="6713552" cy="4119172"/>
          </a:xfrm>
        </p:spPr>
        <p:txBody>
          <a:bodyPr anchor="t">
            <a:normAutofit/>
          </a:bodyPr>
          <a:lstStyle/>
          <a:p>
            <a:r>
              <a:rPr lang="en-US" sz="2200" dirty="0"/>
              <a:t>Git is pretty good about merging changes automatically.</a:t>
            </a:r>
          </a:p>
          <a:p>
            <a:r>
              <a:rPr lang="en-US" sz="2200" dirty="0"/>
              <a:t>However, when the same lines of code have been modified, Git usually needs help merging.</a:t>
            </a:r>
          </a:p>
          <a:p>
            <a:r>
              <a:rPr lang="en-US" sz="2200" dirty="0"/>
              <a:t>When Git cannot automatically merge two branches, the branches are said to be in </a:t>
            </a:r>
            <a:r>
              <a:rPr lang="en-US" sz="2200" b="1" i="1" dirty="0"/>
              <a:t>conflict</a:t>
            </a:r>
            <a:r>
              <a:rPr lang="en-US" sz="2200" dirty="0"/>
              <a:t>.</a:t>
            </a:r>
          </a:p>
          <a:p>
            <a:r>
              <a:rPr lang="en-US" sz="2200" dirty="0"/>
              <a:t>If a conflict occurs Git will show you the two changes and you will have to decide how to reconcile them.</a:t>
            </a:r>
          </a:p>
        </p:txBody>
      </p:sp>
      <p:pic>
        <p:nvPicPr>
          <p:cNvPr id="6" name="Picture 5" descr="Cartoon person with orange hair and red hair&#10;&#10;AI-generated content may be incorrect.">
            <a:extLst>
              <a:ext uri="{FF2B5EF4-FFF2-40B4-BE49-F238E27FC236}">
                <a16:creationId xmlns:a16="http://schemas.microsoft.com/office/drawing/2014/main" id="{CC69CA38-2785-DA5D-682D-78DAF4A3AC97}"/>
              </a:ext>
            </a:extLst>
          </p:cNvPr>
          <p:cNvPicPr>
            <a:picLocks noChangeAspect="1"/>
          </p:cNvPicPr>
          <p:nvPr/>
        </p:nvPicPr>
        <p:blipFill>
          <a:blip r:embed="rId2"/>
          <a:srcRect l="2559" r="5283"/>
          <a:stretch/>
        </p:blipFill>
        <p:spPr>
          <a:xfrm>
            <a:off x="7491384" y="2424090"/>
            <a:ext cx="4492229" cy="3655896"/>
          </a:xfrm>
          <a:prstGeom prst="rect">
            <a:avLst/>
          </a:prstGeom>
        </p:spPr>
      </p:pic>
    </p:spTree>
    <p:extLst>
      <p:ext uri="{BB962C8B-B14F-4D97-AF65-F5344CB8AC3E}">
        <p14:creationId xmlns:p14="http://schemas.microsoft.com/office/powerpoint/2010/main" val="1829199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93B8E8-3FFC-8874-1976-A80EB1141D69}"/>
              </a:ext>
            </a:extLst>
          </p:cNvPr>
          <p:cNvSpPr>
            <a:spLocks noGrp="1"/>
          </p:cNvSpPr>
          <p:nvPr>
            <p:ph type="title"/>
          </p:nvPr>
        </p:nvSpPr>
        <p:spPr>
          <a:xfrm>
            <a:off x="838200" y="365125"/>
            <a:ext cx="10515600" cy="1325563"/>
          </a:xfrm>
        </p:spPr>
        <p:txBody>
          <a:bodyPr>
            <a:normAutofit/>
          </a:bodyPr>
          <a:lstStyle/>
          <a:p>
            <a:r>
              <a:rPr lang="en-US" sz="5400"/>
              <a:t>GitHub Terminology: Organization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E849802-D92F-8944-D307-9F448A31A5F4}"/>
              </a:ext>
            </a:extLst>
          </p:cNvPr>
          <p:cNvSpPr>
            <a:spLocks noGrp="1"/>
          </p:cNvSpPr>
          <p:nvPr>
            <p:ph idx="1"/>
          </p:nvPr>
        </p:nvSpPr>
        <p:spPr>
          <a:xfrm>
            <a:off x="838200" y="1929384"/>
            <a:ext cx="10515600" cy="4251960"/>
          </a:xfrm>
        </p:spPr>
        <p:txBody>
          <a:bodyPr>
            <a:normAutofit/>
          </a:bodyPr>
          <a:lstStyle/>
          <a:p>
            <a:r>
              <a:rPr lang="en-US" sz="2200"/>
              <a:t>Developer teams usually work on a series of related projects.</a:t>
            </a:r>
          </a:p>
          <a:p>
            <a:pPr lvl="1"/>
            <a:r>
              <a:rPr lang="en-US" sz="2200"/>
              <a:t>E.g., the SIMCODES team has one project for the website, one project for training materials, and several projects for research.</a:t>
            </a:r>
          </a:p>
          <a:p>
            <a:r>
              <a:rPr lang="en-US" sz="2200"/>
              <a:t>Git provides no mechanism for grouping repositories.</a:t>
            </a:r>
          </a:p>
          <a:p>
            <a:pPr lvl="1"/>
            <a:r>
              <a:rPr lang="en-US" sz="2200"/>
              <a:t>We don’t speak of git submodule…</a:t>
            </a:r>
          </a:p>
          <a:p>
            <a:r>
              <a:rPr lang="en-US" sz="2200"/>
              <a:t>A GitHub </a:t>
            </a:r>
            <a:r>
              <a:rPr lang="en-US" sz="2200" b="1" i="1"/>
              <a:t>organization</a:t>
            </a:r>
            <a:r>
              <a:rPr lang="en-US" sz="2200"/>
              <a:t> allows a developer team to group their repos together.</a:t>
            </a:r>
          </a:p>
          <a:p>
            <a:r>
              <a:rPr lang="en-US" sz="2200"/>
              <a:t>SIMCODES has the GitHub organization SIMCODES-ISU.</a:t>
            </a:r>
          </a:p>
          <a:p>
            <a:pPr lvl="1"/>
            <a:r>
              <a:rPr lang="en-US" sz="2200"/>
              <a:t>SIMCODES was taken… </a:t>
            </a:r>
          </a:p>
        </p:txBody>
      </p:sp>
    </p:spTree>
    <p:extLst>
      <p:ext uri="{BB962C8B-B14F-4D97-AF65-F5344CB8AC3E}">
        <p14:creationId xmlns:p14="http://schemas.microsoft.com/office/powerpoint/2010/main" val="3493796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343" name="Rectangle 1434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072DCC-6212-21ED-08DB-42CFF9F893BF}"/>
              </a:ext>
            </a:extLst>
          </p:cNvPr>
          <p:cNvSpPr>
            <a:spLocks noGrp="1"/>
          </p:cNvSpPr>
          <p:nvPr>
            <p:ph type="title"/>
          </p:nvPr>
        </p:nvSpPr>
        <p:spPr>
          <a:xfrm>
            <a:off x="572493" y="238539"/>
            <a:ext cx="11018520" cy="1434415"/>
          </a:xfrm>
        </p:spPr>
        <p:txBody>
          <a:bodyPr anchor="b">
            <a:normAutofit/>
          </a:bodyPr>
          <a:lstStyle/>
          <a:p>
            <a:r>
              <a:rPr lang="en-US" sz="5400"/>
              <a:t>GitHub Terminology: Pull Request</a:t>
            </a:r>
          </a:p>
        </p:txBody>
      </p:sp>
      <p:sp>
        <p:nvSpPr>
          <p:cNvPr id="1434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E411406-47B1-80F4-ABDB-7AB982EACD77}"/>
              </a:ext>
            </a:extLst>
          </p:cNvPr>
          <p:cNvSpPr>
            <a:spLocks noGrp="1"/>
          </p:cNvSpPr>
          <p:nvPr>
            <p:ph idx="1"/>
          </p:nvPr>
        </p:nvSpPr>
        <p:spPr>
          <a:xfrm>
            <a:off x="572493" y="2071316"/>
            <a:ext cx="6713552" cy="4119172"/>
          </a:xfrm>
        </p:spPr>
        <p:txBody>
          <a:bodyPr anchor="t">
            <a:noAutofit/>
          </a:bodyPr>
          <a:lstStyle/>
          <a:p>
            <a:r>
              <a:rPr lang="en-US" sz="2000" dirty="0"/>
              <a:t>A </a:t>
            </a:r>
            <a:r>
              <a:rPr lang="en-US" sz="2000" b="1" i="1" dirty="0"/>
              <a:t>pull request</a:t>
            </a:r>
            <a:r>
              <a:rPr lang="en-US" sz="2000" dirty="0"/>
              <a:t> (or PR for short) tells the maintainers of a GitHub repo that you want them to pull changes into their repo.</a:t>
            </a:r>
          </a:p>
          <a:p>
            <a:pPr lvl="1"/>
            <a:r>
              <a:rPr lang="en-US" sz="2000" dirty="0"/>
              <a:t>The repo owners can then decide if they want those changes or not.</a:t>
            </a:r>
          </a:p>
          <a:p>
            <a:r>
              <a:rPr lang="en-US" sz="2400" dirty="0"/>
              <a:t>Originally, PRs were needed because we didn’t want just anyone making changes to our code.</a:t>
            </a:r>
          </a:p>
          <a:p>
            <a:r>
              <a:rPr lang="en-US" sz="2400" dirty="0"/>
              <a:t>Most repos now require PRs, regardless of who is making changes.</a:t>
            </a:r>
          </a:p>
          <a:p>
            <a:pPr lvl="1"/>
            <a:r>
              <a:rPr lang="en-US" sz="2000" dirty="0"/>
              <a:t>PRs are used to automatically test changes before merging them.</a:t>
            </a:r>
          </a:p>
        </p:txBody>
      </p:sp>
      <p:pic>
        <p:nvPicPr>
          <p:cNvPr id="14338" name="Picture 2" descr="Why is it called pull request and not push request and at this point I ...">
            <a:extLst>
              <a:ext uri="{FF2B5EF4-FFF2-40B4-BE49-F238E27FC236}">
                <a16:creationId xmlns:a16="http://schemas.microsoft.com/office/drawing/2014/main" id="{FCC6A1C6-4732-3E35-8250-C2A3380F63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2" b="3329"/>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44577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369" name="Rectangle 1536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855D98-E84F-F0F2-EB8B-7C592F24545F}"/>
              </a:ext>
            </a:extLst>
          </p:cNvPr>
          <p:cNvSpPr>
            <a:spLocks noGrp="1"/>
          </p:cNvSpPr>
          <p:nvPr>
            <p:ph type="title"/>
          </p:nvPr>
        </p:nvSpPr>
        <p:spPr>
          <a:xfrm>
            <a:off x="572493" y="238539"/>
            <a:ext cx="11018520" cy="1434415"/>
          </a:xfrm>
        </p:spPr>
        <p:txBody>
          <a:bodyPr anchor="b">
            <a:normAutofit/>
          </a:bodyPr>
          <a:lstStyle/>
          <a:p>
            <a:r>
              <a:rPr lang="en-US" sz="5400"/>
              <a:t>GitHub Terminology: Fork</a:t>
            </a:r>
          </a:p>
        </p:txBody>
      </p:sp>
      <p:sp>
        <p:nvSpPr>
          <p:cNvPr id="1537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FA68CA2-607E-499B-A848-3A3B76516743}"/>
              </a:ext>
            </a:extLst>
          </p:cNvPr>
          <p:cNvSpPr>
            <a:spLocks noGrp="1"/>
          </p:cNvSpPr>
          <p:nvPr>
            <p:ph idx="1"/>
          </p:nvPr>
        </p:nvSpPr>
        <p:spPr>
          <a:xfrm>
            <a:off x="572493" y="2071316"/>
            <a:ext cx="6713552" cy="4119172"/>
          </a:xfrm>
        </p:spPr>
        <p:txBody>
          <a:bodyPr anchor="t">
            <a:normAutofit/>
          </a:bodyPr>
          <a:lstStyle/>
          <a:p>
            <a:r>
              <a:rPr lang="en-US" sz="2000"/>
              <a:t>PRs must be between branches that live on GitHub.</a:t>
            </a:r>
          </a:p>
          <a:p>
            <a:r>
              <a:rPr lang="en-US" sz="2000"/>
              <a:t>Say you are trying to change the SIMCODES-ISU/training_materials repo.</a:t>
            </a:r>
          </a:p>
          <a:p>
            <a:pPr lvl="1"/>
            <a:r>
              <a:rPr lang="en-US" sz="2000"/>
              <a:t>If you have sufficient privileges, then create a branch and make a PR. </a:t>
            </a:r>
          </a:p>
          <a:p>
            <a:pPr lvl="1"/>
            <a:r>
              <a:rPr lang="en-US" sz="2000"/>
              <a:t>But what if you don’t have sufficient privileges?</a:t>
            </a:r>
          </a:p>
          <a:p>
            <a:r>
              <a:rPr lang="en-US" sz="2000"/>
              <a:t>A GitHub </a:t>
            </a:r>
            <a:r>
              <a:rPr lang="en-US" sz="2000" b="1" i="1"/>
              <a:t>fork</a:t>
            </a:r>
            <a:r>
              <a:rPr lang="en-US" sz="2000"/>
              <a:t> is a clone of a GitHub repository that you own.</a:t>
            </a:r>
          </a:p>
          <a:p>
            <a:pPr lvl="1"/>
            <a:r>
              <a:rPr lang="en-US" sz="2000"/>
              <a:t>Can make the PR from a branch of your fork.</a:t>
            </a:r>
          </a:p>
          <a:p>
            <a:r>
              <a:rPr lang="en-US" sz="2000"/>
              <a:t>Even if you have permission to create a branch in a repo, you can always fork the repo and make a PR from the fork.</a:t>
            </a:r>
          </a:p>
        </p:txBody>
      </p:sp>
      <p:pic>
        <p:nvPicPr>
          <p:cNvPr id="15364" name="Picture 4" descr="Why does a fork have four prongs? : r/Punny">
            <a:extLst>
              <a:ext uri="{FF2B5EF4-FFF2-40B4-BE49-F238E27FC236}">
                <a16:creationId xmlns:a16="http://schemas.microsoft.com/office/drawing/2014/main" id="{658F1286-8777-5499-8A3F-9B48B67A6A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554" r="-3" b="-3"/>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43463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C0B9AB-A61F-6C66-9E1D-2E720DAEC119}"/>
              </a:ext>
            </a:extLst>
          </p:cNvPr>
          <p:cNvSpPr>
            <a:spLocks noGrp="1"/>
          </p:cNvSpPr>
          <p:nvPr>
            <p:ph type="title"/>
          </p:nvPr>
        </p:nvSpPr>
        <p:spPr>
          <a:xfrm>
            <a:off x="838199" y="1093788"/>
            <a:ext cx="10506455" cy="2967208"/>
          </a:xfrm>
        </p:spPr>
        <p:txBody>
          <a:bodyPr vert="horz" lIns="91440" tIns="45720" rIns="91440" bIns="45720" rtlCol="0" anchor="b">
            <a:normAutofit/>
          </a:bodyPr>
          <a:lstStyle/>
          <a:p>
            <a:r>
              <a:rPr lang="en-US" sz="8000" kern="1200" dirty="0">
                <a:solidFill>
                  <a:schemeClr val="tx1"/>
                </a:solidFill>
                <a:latin typeface="+mj-lt"/>
                <a:ea typeface="+mj-ea"/>
                <a:cs typeface="+mj-cs"/>
              </a:rPr>
              <a:t>What is a typical Git/GitHub Workflow?</a:t>
            </a:r>
          </a:p>
        </p:txBody>
      </p:sp>
      <p:sp>
        <p:nvSpPr>
          <p:cNvPr id="9" name="Rectangle 8">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 name="Rectangle 10">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4004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7" name="Rectangle 5136">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A0501C-07CB-46CF-F4F9-25CDF45601B9}"/>
              </a:ext>
            </a:extLst>
          </p:cNvPr>
          <p:cNvSpPr>
            <a:spLocks noGrp="1"/>
          </p:cNvSpPr>
          <p:nvPr>
            <p:ph type="title"/>
          </p:nvPr>
        </p:nvSpPr>
        <p:spPr>
          <a:xfrm>
            <a:off x="572493" y="238539"/>
            <a:ext cx="11018520" cy="1434415"/>
          </a:xfrm>
        </p:spPr>
        <p:txBody>
          <a:bodyPr anchor="b">
            <a:normAutofit/>
          </a:bodyPr>
          <a:lstStyle/>
          <a:p>
            <a:r>
              <a:rPr lang="en-US" sz="5400" dirty="0"/>
              <a:t>How to get </a:t>
            </a:r>
            <a:r>
              <a:rPr lang="en-US" sz="5400" dirty="0">
                <a:latin typeface="Courier New" panose="02070309020205020404" pitchFamily="49" charset="0"/>
                <a:cs typeface="Courier New" panose="02070309020205020404" pitchFamily="49" charset="0"/>
              </a:rPr>
              <a:t>Git</a:t>
            </a:r>
            <a:r>
              <a:rPr lang="en-US" sz="5400" dirty="0"/>
              <a:t>?</a:t>
            </a:r>
          </a:p>
        </p:txBody>
      </p:sp>
      <p:sp>
        <p:nvSpPr>
          <p:cNvPr id="5139"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0F2127A-BA46-FE58-447F-196894BD877B}"/>
              </a:ext>
            </a:extLst>
          </p:cNvPr>
          <p:cNvSpPr>
            <a:spLocks noGrp="1"/>
          </p:cNvSpPr>
          <p:nvPr>
            <p:ph idx="1"/>
          </p:nvPr>
        </p:nvSpPr>
        <p:spPr>
          <a:xfrm>
            <a:off x="572493" y="2071316"/>
            <a:ext cx="8027810" cy="4119172"/>
          </a:xfrm>
        </p:spPr>
        <p:txBody>
          <a:bodyPr anchor="t">
            <a:normAutofit/>
          </a:bodyPr>
          <a:lstStyle/>
          <a:p>
            <a:r>
              <a:rPr lang="en-US" sz="2200" dirty="0"/>
              <a:t>Should already have it, if not:</a:t>
            </a:r>
          </a:p>
          <a:p>
            <a:pPr lvl="1"/>
            <a:r>
              <a:rPr lang="en-US" sz="2200" dirty="0"/>
              <a:t>Windows: Open a terminal, type </a:t>
            </a:r>
            <a:r>
              <a:rPr lang="en-US" sz="2200" dirty="0" err="1">
                <a:solidFill>
                  <a:schemeClr val="bg1"/>
                </a:solidFill>
                <a:highlight>
                  <a:srgbClr val="000000"/>
                </a:highlight>
                <a:latin typeface="Courier New" panose="02070309020205020404" pitchFamily="49" charset="0"/>
                <a:cs typeface="Courier New" panose="02070309020205020404" pitchFamily="49" charset="0"/>
              </a:rPr>
              <a:t>sudo</a:t>
            </a:r>
            <a:r>
              <a:rPr lang="en-US" sz="2200" dirty="0">
                <a:solidFill>
                  <a:schemeClr val="bg1"/>
                </a:solidFill>
                <a:highlight>
                  <a:srgbClr val="000000"/>
                </a:highlight>
                <a:latin typeface="Courier New" panose="02070309020205020404" pitchFamily="49" charset="0"/>
                <a:cs typeface="Courier New" panose="02070309020205020404" pitchFamily="49" charset="0"/>
              </a:rPr>
              <a:t> apt-get install git</a:t>
            </a:r>
          </a:p>
          <a:p>
            <a:pPr lvl="1"/>
            <a:r>
              <a:rPr lang="en-US" sz="2200" dirty="0">
                <a:cs typeface="Courier New" panose="02070309020205020404" pitchFamily="49" charset="0"/>
              </a:rPr>
              <a:t>MacOS: It comes pre-installed.</a:t>
            </a:r>
          </a:p>
          <a:p>
            <a:r>
              <a:rPr lang="en-US" sz="2200" dirty="0">
                <a:cs typeface="Courier New" panose="02070309020205020404" pitchFamily="49" charset="0"/>
              </a:rPr>
              <a:t>This tutorial goes over the basics of </a:t>
            </a:r>
            <a:r>
              <a:rPr lang="en-US" sz="2200" dirty="0">
                <a:latin typeface="Courier New" panose="02070309020205020404" pitchFamily="49" charset="0"/>
                <a:cs typeface="Courier New" panose="02070309020205020404" pitchFamily="49" charset="0"/>
              </a:rPr>
              <a:t>Git</a:t>
            </a:r>
            <a:r>
              <a:rPr lang="en-US" sz="2200" dirty="0">
                <a:cs typeface="Courier New" panose="02070309020205020404" pitchFamily="49" charset="0"/>
              </a:rPr>
              <a:t> using a terminal.</a:t>
            </a:r>
          </a:p>
          <a:p>
            <a:r>
              <a:rPr lang="en-US" sz="2200" dirty="0">
                <a:cs typeface="Courier New" panose="02070309020205020404" pitchFamily="49" charset="0"/>
              </a:rPr>
              <a:t>GUIs for </a:t>
            </a:r>
            <a:r>
              <a:rPr lang="en-US" sz="2200" dirty="0">
                <a:latin typeface="Courier New" panose="02070309020205020404" pitchFamily="49" charset="0"/>
                <a:cs typeface="Courier New" panose="02070309020205020404" pitchFamily="49" charset="0"/>
              </a:rPr>
              <a:t>Git</a:t>
            </a:r>
            <a:r>
              <a:rPr lang="en-US" sz="2200" dirty="0">
                <a:cs typeface="Courier New" panose="02070309020205020404" pitchFamily="49" charset="0"/>
              </a:rPr>
              <a:t> are plentiful.</a:t>
            </a:r>
          </a:p>
          <a:p>
            <a:r>
              <a:rPr lang="en-US" sz="2200" dirty="0">
                <a:cs typeface="Courier New" panose="02070309020205020404" pitchFamily="49" charset="0"/>
              </a:rPr>
              <a:t>If you use an integrated development environment (like </a:t>
            </a:r>
            <a:r>
              <a:rPr lang="en-US" sz="2200" dirty="0" err="1">
                <a:cs typeface="Courier New" panose="02070309020205020404" pitchFamily="49" charset="0"/>
              </a:rPr>
              <a:t>VSCode</a:t>
            </a:r>
            <a:r>
              <a:rPr lang="en-US" sz="2200" dirty="0">
                <a:cs typeface="Courier New" panose="02070309020205020404" pitchFamily="49" charset="0"/>
              </a:rPr>
              <a:t>) </a:t>
            </a:r>
            <a:r>
              <a:rPr lang="en-US" sz="2200" dirty="0">
                <a:latin typeface="Courier New" panose="02070309020205020404" pitchFamily="49" charset="0"/>
                <a:cs typeface="Courier New" panose="02070309020205020404" pitchFamily="49" charset="0"/>
              </a:rPr>
              <a:t>Git</a:t>
            </a:r>
            <a:r>
              <a:rPr lang="en-US" sz="2200" dirty="0">
                <a:cs typeface="Courier New" panose="02070309020205020404" pitchFamily="49" charset="0"/>
              </a:rPr>
              <a:t> is usually built in.</a:t>
            </a:r>
          </a:p>
          <a:p>
            <a:r>
              <a:rPr lang="en-US" sz="2200" dirty="0">
                <a:cs typeface="Courier New" panose="02070309020205020404" pitchFamily="49" charset="0"/>
              </a:rPr>
              <a:t>IMHO it’s good to use </a:t>
            </a:r>
            <a:r>
              <a:rPr lang="en-US" sz="2200" dirty="0">
                <a:latin typeface="Courier New" panose="02070309020205020404" pitchFamily="49" charset="0"/>
                <a:cs typeface="Courier New" panose="02070309020205020404" pitchFamily="49" charset="0"/>
              </a:rPr>
              <a:t>Git</a:t>
            </a:r>
            <a:r>
              <a:rPr lang="en-US" sz="2200" dirty="0">
                <a:cs typeface="Courier New" panose="02070309020205020404" pitchFamily="49" charset="0"/>
              </a:rPr>
              <a:t> from terminal a couple times to understand what is going on. So that’s what this tutorial does.</a:t>
            </a:r>
          </a:p>
        </p:txBody>
      </p:sp>
      <p:pic>
        <p:nvPicPr>
          <p:cNvPr id="5126" name="Picture 6" descr="Meme Git Compilation | by Lulu Ilmaknun Qurotaini | Medium">
            <a:extLst>
              <a:ext uri="{FF2B5EF4-FFF2-40B4-BE49-F238E27FC236}">
                <a16:creationId xmlns:a16="http://schemas.microsoft.com/office/drawing/2014/main" id="{A5573D77-6883-FA07-50F6-515FEEEB87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06033" y="2641944"/>
            <a:ext cx="3785323" cy="2835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10647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27" name="Rectangle 30726">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4131A6E3-4728-F83A-94A4-3E6B381904C9}"/>
              </a:ext>
            </a:extLst>
          </p:cNvPr>
          <p:cNvSpPr>
            <a:spLocks noGrp="1"/>
          </p:cNvSpPr>
          <p:nvPr>
            <p:ph type="title"/>
          </p:nvPr>
        </p:nvSpPr>
        <p:spPr>
          <a:xfrm>
            <a:off x="572493" y="238539"/>
            <a:ext cx="11018520" cy="1434415"/>
          </a:xfrm>
        </p:spPr>
        <p:txBody>
          <a:bodyPr anchor="b">
            <a:normAutofit/>
          </a:bodyPr>
          <a:lstStyle/>
          <a:p>
            <a:r>
              <a:rPr lang="en-US" sz="5400"/>
              <a:t>Public Service Announcement</a:t>
            </a:r>
          </a:p>
        </p:txBody>
      </p:sp>
      <p:sp>
        <p:nvSpPr>
          <p:cNvPr id="30729"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132CFFCA-4F20-27CC-7152-D0640FE5F306}"/>
              </a:ext>
            </a:extLst>
          </p:cNvPr>
          <p:cNvSpPr>
            <a:spLocks noGrp="1"/>
          </p:cNvSpPr>
          <p:nvPr>
            <p:ph idx="1"/>
          </p:nvPr>
        </p:nvSpPr>
        <p:spPr>
          <a:xfrm>
            <a:off x="572493" y="2071316"/>
            <a:ext cx="6713552" cy="4119172"/>
          </a:xfrm>
        </p:spPr>
        <p:txBody>
          <a:bodyPr anchor="t">
            <a:normAutofit/>
          </a:bodyPr>
          <a:lstStyle/>
          <a:p>
            <a:r>
              <a:rPr lang="en-US" sz="2200"/>
              <a:t>If you follow these steps, every single time you develop software you will rarely (if ever) encounter a Git/GitHub problem.</a:t>
            </a:r>
          </a:p>
          <a:p>
            <a:pPr lvl="1"/>
            <a:r>
              <a:rPr lang="en-US" sz="2200"/>
              <a:t>Disclaimer: problem is not the same as “conflict”, though this workflow will greatly reduce conflicts too!</a:t>
            </a:r>
          </a:p>
          <a:p>
            <a:r>
              <a:rPr lang="en-US" sz="2200"/>
              <a:t>If you don’t follow these steps, you can still accomplish your goals, but you will make life 10x harder for yourself.</a:t>
            </a:r>
          </a:p>
          <a:p>
            <a:r>
              <a:rPr lang="en-US" sz="2200"/>
              <a:t>In my experience, 99% of Git problems come from skipping one of theses steps.</a:t>
            </a:r>
          </a:p>
        </p:txBody>
      </p:sp>
      <p:pic>
        <p:nvPicPr>
          <p:cNvPr id="30724" name="Picture 4" descr="99 bugs in the code - git commit -m &quot;fixed bug where div wasn't ...">
            <a:extLst>
              <a:ext uri="{FF2B5EF4-FFF2-40B4-BE49-F238E27FC236}">
                <a16:creationId xmlns:a16="http://schemas.microsoft.com/office/drawing/2014/main" id="{D945653F-B1E1-64EE-8D9E-2825138F0E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57107" y="2071316"/>
            <a:ext cx="3962400" cy="3898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89688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A534EC-94FA-2161-14A9-BF9B30D59D30}"/>
              </a:ext>
            </a:extLst>
          </p:cNvPr>
          <p:cNvSpPr>
            <a:spLocks noGrp="1"/>
          </p:cNvSpPr>
          <p:nvPr>
            <p:ph type="title"/>
          </p:nvPr>
        </p:nvSpPr>
        <p:spPr>
          <a:xfrm>
            <a:off x="640080" y="329184"/>
            <a:ext cx="6894576" cy="1783080"/>
          </a:xfrm>
        </p:spPr>
        <p:txBody>
          <a:bodyPr anchor="b">
            <a:normAutofit/>
          </a:bodyPr>
          <a:lstStyle/>
          <a:p>
            <a:r>
              <a:rPr lang="en-US" sz="5400"/>
              <a:t>Step 0: Create the GitHub Repo</a:t>
            </a:r>
          </a:p>
        </p:txBody>
      </p:sp>
      <p:sp>
        <p:nvSpPr>
          <p:cNvPr id="16"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1193925-AC99-6715-0CA6-E1B793C7E823}"/>
              </a:ext>
            </a:extLst>
          </p:cNvPr>
          <p:cNvSpPr>
            <a:spLocks noGrp="1"/>
          </p:cNvSpPr>
          <p:nvPr>
            <p:ph idx="1"/>
          </p:nvPr>
        </p:nvSpPr>
        <p:spPr>
          <a:xfrm>
            <a:off x="640080" y="2706624"/>
            <a:ext cx="6894576" cy="3483864"/>
          </a:xfrm>
        </p:spPr>
        <p:txBody>
          <a:bodyPr>
            <a:normAutofit/>
          </a:bodyPr>
          <a:lstStyle/>
          <a:p>
            <a:r>
              <a:rPr lang="en-US" sz="2200" dirty="0"/>
              <a:t>If the repo doesn’t exist yet you need to create it.</a:t>
            </a:r>
          </a:p>
          <a:p>
            <a:r>
              <a:rPr lang="en-US" sz="2200" dirty="0"/>
              <a:t>Click the green button, then fill out the fields.</a:t>
            </a:r>
          </a:p>
          <a:p>
            <a:r>
              <a:rPr lang="en-US" sz="2200" dirty="0"/>
              <a:t>For this tutorial pick: </a:t>
            </a:r>
          </a:p>
          <a:p>
            <a:pPr lvl="1"/>
            <a:r>
              <a:rPr lang="en-US" sz="1800" dirty="0"/>
              <a:t>Name the repo (you can change it later)</a:t>
            </a:r>
          </a:p>
          <a:p>
            <a:pPr lvl="1"/>
            <a:r>
              <a:rPr lang="en-US" sz="1800" dirty="0"/>
              <a:t>Select “public” repo.</a:t>
            </a:r>
          </a:p>
          <a:p>
            <a:pPr lvl="1"/>
            <a:r>
              <a:rPr lang="en-US" sz="1800" dirty="0"/>
              <a:t>Leave the rest unchecked and click “Create repository”.</a:t>
            </a:r>
          </a:p>
          <a:p>
            <a:r>
              <a:rPr lang="en-US" sz="2200" dirty="0"/>
              <a:t>Since y’all will need a repo for this summer anyways, go ahead and do that now.</a:t>
            </a:r>
          </a:p>
        </p:txBody>
      </p:sp>
      <p:pic>
        <p:nvPicPr>
          <p:cNvPr id="9" name="Picture 8" descr="A screenshot of a computer&#10;&#10;AI-generated content may be incorrect.">
            <a:extLst>
              <a:ext uri="{FF2B5EF4-FFF2-40B4-BE49-F238E27FC236}">
                <a16:creationId xmlns:a16="http://schemas.microsoft.com/office/drawing/2014/main" id="{3BDAA461-B1C6-5847-CEF5-A0E32ED96E82}"/>
              </a:ext>
            </a:extLst>
          </p:cNvPr>
          <p:cNvPicPr>
            <a:picLocks noChangeAspect="1"/>
          </p:cNvPicPr>
          <p:nvPr/>
        </p:nvPicPr>
        <p:blipFill>
          <a:blip r:embed="rId2"/>
          <a:stretch>
            <a:fillRect/>
          </a:stretch>
        </p:blipFill>
        <p:spPr>
          <a:xfrm>
            <a:off x="8121951" y="2706624"/>
            <a:ext cx="3429969" cy="3429969"/>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3E72D4BF-F350-5A63-CFCD-537E9E6543FE}"/>
              </a:ext>
            </a:extLst>
          </p:cNvPr>
          <p:cNvPicPr>
            <a:picLocks noChangeAspect="1"/>
          </p:cNvPicPr>
          <p:nvPr/>
        </p:nvPicPr>
        <p:blipFill>
          <a:blip r:embed="rId3"/>
          <a:stretch>
            <a:fillRect/>
          </a:stretch>
        </p:blipFill>
        <p:spPr>
          <a:xfrm>
            <a:off x="6373507" y="329182"/>
            <a:ext cx="5178413" cy="2200824"/>
          </a:xfrm>
          <a:prstGeom prst="rect">
            <a:avLst/>
          </a:prstGeom>
        </p:spPr>
      </p:pic>
    </p:spTree>
    <p:extLst>
      <p:ext uri="{BB962C8B-B14F-4D97-AF65-F5344CB8AC3E}">
        <p14:creationId xmlns:p14="http://schemas.microsoft.com/office/powerpoint/2010/main" val="1018365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A2F824-1F31-AC9B-4EFD-8D3A72A6A1A8}"/>
              </a:ext>
            </a:extLst>
          </p:cNvPr>
          <p:cNvSpPr>
            <a:spLocks noGrp="1"/>
          </p:cNvSpPr>
          <p:nvPr>
            <p:ph type="title"/>
          </p:nvPr>
        </p:nvSpPr>
        <p:spPr>
          <a:xfrm>
            <a:off x="838200" y="365125"/>
            <a:ext cx="10515600" cy="1325563"/>
          </a:xfrm>
        </p:spPr>
        <p:txBody>
          <a:bodyPr>
            <a:normAutofit/>
          </a:bodyPr>
          <a:lstStyle/>
          <a:p>
            <a:r>
              <a:rPr lang="en-US" sz="5400"/>
              <a:t>Slight Aside: Get Cookiecutter</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2D1E419-5E80-BDE4-491E-B15E45C4877D}"/>
              </a:ext>
            </a:extLst>
          </p:cNvPr>
          <p:cNvSpPr>
            <a:spLocks noGrp="1"/>
          </p:cNvSpPr>
          <p:nvPr>
            <p:ph idx="1"/>
          </p:nvPr>
        </p:nvSpPr>
        <p:spPr>
          <a:xfrm>
            <a:off x="838200" y="1929384"/>
            <a:ext cx="10515600" cy="4251960"/>
          </a:xfrm>
        </p:spPr>
        <p:txBody>
          <a:bodyPr>
            <a:normAutofit/>
          </a:bodyPr>
          <a:lstStyle/>
          <a:p>
            <a:r>
              <a:rPr lang="en-US" sz="2200" dirty="0"/>
              <a:t>Setting up a software project from scratch takes a long time.</a:t>
            </a:r>
          </a:p>
          <a:p>
            <a:r>
              <a:rPr lang="en-US" sz="2200" dirty="0"/>
              <a:t>Most of the setup work is creating configuration files.</a:t>
            </a:r>
          </a:p>
          <a:p>
            <a:pPr lvl="1"/>
            <a:r>
              <a:rPr lang="en-US" sz="2200" dirty="0"/>
              <a:t>This is often called “boiler plate.”</a:t>
            </a:r>
          </a:p>
          <a:p>
            <a:r>
              <a:rPr lang="en-US" sz="2200" dirty="0" err="1"/>
              <a:t>Cookiecutter</a:t>
            </a:r>
            <a:r>
              <a:rPr lang="en-US" sz="2200" dirty="0"/>
              <a:t> is a tool that allows you to create template software projects </a:t>
            </a:r>
            <a:r>
              <a:rPr lang="en-US" sz="2200" dirty="0" err="1"/>
              <a:t>roject</a:t>
            </a:r>
            <a:r>
              <a:rPr lang="en-US" sz="2200" dirty="0"/>
              <a:t> makes it easy to create a repo with default options.</a:t>
            </a:r>
          </a:p>
          <a:p>
            <a:r>
              <a:rPr lang="en-US" sz="2200" dirty="0"/>
              <a:t>MolSSI has prepared a </a:t>
            </a:r>
            <a:r>
              <a:rPr lang="en-US" sz="2200" dirty="0" err="1"/>
              <a:t>CookieCutter</a:t>
            </a:r>
            <a:r>
              <a:rPr lang="en-US" sz="2200" dirty="0"/>
              <a:t> project aimed at computational chemistry. We’ll use that for this tutorial.</a:t>
            </a:r>
          </a:p>
          <a:p>
            <a:r>
              <a:rPr lang="en-US" sz="2200" dirty="0"/>
              <a:t>Recommend you us a virtual environment.</a:t>
            </a:r>
          </a:p>
          <a:p>
            <a:pPr lvl="1"/>
            <a:r>
              <a:rPr lang="en-US" sz="2200" dirty="0"/>
              <a:t> </a:t>
            </a:r>
            <a:r>
              <a:rPr lang="en-US" sz="2200" dirty="0">
                <a:solidFill>
                  <a:schemeClr val="bg1"/>
                </a:solidFill>
                <a:highlight>
                  <a:srgbClr val="000000"/>
                </a:highlight>
                <a:latin typeface="Courier New" panose="02070309020205020404" pitchFamily="49" charset="0"/>
                <a:cs typeface="Courier New" panose="02070309020205020404" pitchFamily="49" charset="0"/>
              </a:rPr>
              <a:t>python –m </a:t>
            </a:r>
            <a:r>
              <a:rPr lang="en-US" sz="2200" dirty="0" err="1">
                <a:solidFill>
                  <a:schemeClr val="bg1"/>
                </a:solidFill>
                <a:highlight>
                  <a:srgbClr val="000000"/>
                </a:highlight>
                <a:latin typeface="Courier New" panose="02070309020205020404" pitchFamily="49" charset="0"/>
                <a:cs typeface="Courier New" panose="02070309020205020404" pitchFamily="49" charset="0"/>
              </a:rPr>
              <a:t>venv</a:t>
            </a:r>
            <a:r>
              <a:rPr lang="en-US" sz="2200" dirty="0">
                <a:solidFill>
                  <a:schemeClr val="bg1"/>
                </a:solidFill>
                <a:highlight>
                  <a:srgbClr val="000000"/>
                </a:highlight>
                <a:latin typeface="Courier New" panose="02070309020205020404" pitchFamily="49" charset="0"/>
                <a:cs typeface="Courier New" panose="02070309020205020404" pitchFamily="49" charset="0"/>
              </a:rPr>
              <a:t> </a:t>
            </a:r>
            <a:r>
              <a:rPr lang="en-US" sz="2200" dirty="0" err="1">
                <a:solidFill>
                  <a:schemeClr val="bg1"/>
                </a:solidFill>
                <a:highlight>
                  <a:srgbClr val="000000"/>
                </a:highlight>
                <a:latin typeface="Courier New" panose="02070309020205020404" pitchFamily="49" charset="0"/>
                <a:cs typeface="Courier New" panose="02070309020205020404" pitchFamily="49" charset="0"/>
              </a:rPr>
              <a:t>name_of_venv</a:t>
            </a:r>
            <a:r>
              <a:rPr lang="en-US" sz="2200" dirty="0">
                <a:solidFill>
                  <a:schemeClr val="bg1"/>
                </a:solidFill>
                <a:highlight>
                  <a:srgbClr val="000000"/>
                </a:highlight>
                <a:latin typeface="Courier New" panose="02070309020205020404" pitchFamily="49" charset="0"/>
                <a:cs typeface="Courier New" panose="02070309020205020404" pitchFamily="49" charset="0"/>
              </a:rPr>
              <a:t> &amp;&amp; source </a:t>
            </a:r>
            <a:r>
              <a:rPr lang="en-US" sz="2200" dirty="0" err="1">
                <a:solidFill>
                  <a:schemeClr val="bg1"/>
                </a:solidFill>
                <a:highlight>
                  <a:srgbClr val="000000"/>
                </a:highlight>
                <a:latin typeface="Courier New" panose="02070309020205020404" pitchFamily="49" charset="0"/>
                <a:cs typeface="Courier New" panose="02070309020205020404" pitchFamily="49" charset="0"/>
              </a:rPr>
              <a:t>name_of_venv</a:t>
            </a:r>
            <a:r>
              <a:rPr lang="en-US" sz="2200" dirty="0">
                <a:solidFill>
                  <a:schemeClr val="bg1"/>
                </a:solidFill>
                <a:highlight>
                  <a:srgbClr val="000000"/>
                </a:highlight>
                <a:latin typeface="Courier New" panose="02070309020205020404" pitchFamily="49" charset="0"/>
                <a:cs typeface="Courier New" panose="02070309020205020404" pitchFamily="49" charset="0"/>
              </a:rPr>
              <a:t>/bin/activate</a:t>
            </a:r>
          </a:p>
          <a:p>
            <a:r>
              <a:rPr lang="en-US" sz="2200" dirty="0">
                <a:cs typeface="Courier New" panose="02070309020205020404" pitchFamily="49" charset="0"/>
              </a:rPr>
              <a:t>Install </a:t>
            </a:r>
            <a:r>
              <a:rPr lang="en-US" sz="2200" dirty="0" err="1">
                <a:cs typeface="Courier New" panose="02070309020205020404" pitchFamily="49" charset="0"/>
              </a:rPr>
              <a:t>Cookiecutter</a:t>
            </a:r>
            <a:r>
              <a:rPr lang="en-US" sz="2200" dirty="0">
                <a:cs typeface="Courier New" panose="02070309020205020404" pitchFamily="49" charset="0"/>
              </a:rPr>
              <a:t>: </a:t>
            </a:r>
            <a:r>
              <a:rPr lang="en-US" sz="2200" dirty="0">
                <a:solidFill>
                  <a:schemeClr val="bg1"/>
                </a:solidFill>
                <a:highlight>
                  <a:srgbClr val="000000"/>
                </a:highlight>
                <a:latin typeface="Courier New" panose="02070309020205020404" pitchFamily="49" charset="0"/>
                <a:cs typeface="Courier New" panose="02070309020205020404" pitchFamily="49" charset="0"/>
              </a:rPr>
              <a:t>pip install </a:t>
            </a:r>
            <a:r>
              <a:rPr lang="en-US" sz="2200" dirty="0" err="1">
                <a:solidFill>
                  <a:schemeClr val="bg1"/>
                </a:solidFill>
                <a:highlight>
                  <a:srgbClr val="000000"/>
                </a:highlight>
                <a:latin typeface="Courier New" panose="02070309020205020404" pitchFamily="49" charset="0"/>
                <a:cs typeface="Courier New" panose="02070309020205020404" pitchFamily="49" charset="0"/>
              </a:rPr>
              <a:t>cookiecutter</a:t>
            </a:r>
            <a:endParaRPr lang="en-US" sz="2200" dirty="0">
              <a:solidFill>
                <a:schemeClr val="bg1"/>
              </a:solidFill>
              <a:highlight>
                <a:srgbClr val="000000"/>
              </a:highlight>
              <a:latin typeface="Courier New" panose="02070309020205020404" pitchFamily="49" charset="0"/>
              <a:cs typeface="Courier New" panose="02070309020205020404" pitchFamily="49" charset="0"/>
            </a:endParaRPr>
          </a:p>
        </p:txBody>
      </p:sp>
      <p:pic>
        <p:nvPicPr>
          <p:cNvPr id="29700" name="Picture 4" descr="GitHub - cookiecutter/cookiecutter: A cross-platform command-line ...">
            <a:extLst>
              <a:ext uri="{FF2B5EF4-FFF2-40B4-BE49-F238E27FC236}">
                <a16:creationId xmlns:a16="http://schemas.microsoft.com/office/drawing/2014/main" id="{5B90BAF6-5F11-4634-19B8-B515EA2EC8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5967" y="4476688"/>
            <a:ext cx="4085968" cy="2042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2106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751" name="Rectangle 3175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CEC4E1-58B7-C1E1-2BF4-A8EAC587F940}"/>
              </a:ext>
            </a:extLst>
          </p:cNvPr>
          <p:cNvSpPr>
            <a:spLocks noGrp="1"/>
          </p:cNvSpPr>
          <p:nvPr>
            <p:ph type="title"/>
          </p:nvPr>
        </p:nvSpPr>
        <p:spPr>
          <a:xfrm>
            <a:off x="572493" y="238539"/>
            <a:ext cx="11018520" cy="1434415"/>
          </a:xfrm>
        </p:spPr>
        <p:txBody>
          <a:bodyPr anchor="b">
            <a:normAutofit/>
          </a:bodyPr>
          <a:lstStyle/>
          <a:p>
            <a:r>
              <a:rPr lang="en-US" sz="5400"/>
              <a:t>Slight Aside: Initialize a Repo</a:t>
            </a:r>
          </a:p>
        </p:txBody>
      </p:sp>
      <p:sp>
        <p:nvSpPr>
          <p:cNvPr id="3175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8CA090E-5C15-176D-8D94-B224E7886995}"/>
              </a:ext>
            </a:extLst>
          </p:cNvPr>
          <p:cNvSpPr>
            <a:spLocks noGrp="1"/>
          </p:cNvSpPr>
          <p:nvPr>
            <p:ph idx="1"/>
          </p:nvPr>
        </p:nvSpPr>
        <p:spPr>
          <a:xfrm>
            <a:off x="572493" y="2071316"/>
            <a:ext cx="6713552" cy="4119172"/>
          </a:xfrm>
        </p:spPr>
        <p:txBody>
          <a:bodyPr anchor="t">
            <a:normAutofit/>
          </a:bodyPr>
          <a:lstStyle/>
          <a:p>
            <a:r>
              <a:rPr lang="en-US" sz="1700" dirty="0"/>
              <a:t>Run </a:t>
            </a:r>
            <a:r>
              <a:rPr lang="en-US" sz="1700" dirty="0" err="1"/>
              <a:t>Cookiecutter</a:t>
            </a:r>
            <a:r>
              <a:rPr lang="en-US" sz="1700" dirty="0"/>
              <a:t>: </a:t>
            </a:r>
            <a:r>
              <a:rPr lang="en-US" sz="1700" dirty="0" err="1"/>
              <a:t>cookiecutter</a:t>
            </a:r>
            <a:r>
              <a:rPr lang="en-US" sz="1700" dirty="0"/>
              <a:t> </a:t>
            </a:r>
            <a:r>
              <a:rPr lang="en-US" sz="1700" dirty="0" err="1"/>
              <a:t>gh:molssi</a:t>
            </a:r>
            <a:r>
              <a:rPr lang="en-US" sz="1700" dirty="0"/>
              <a:t>/</a:t>
            </a:r>
            <a:r>
              <a:rPr lang="en-US" sz="1700" dirty="0" err="1"/>
              <a:t>cookiecutter-cms</a:t>
            </a:r>
            <a:endParaRPr lang="en-US" sz="1700" dirty="0"/>
          </a:p>
          <a:p>
            <a:r>
              <a:rPr lang="en-US" sz="1700" dirty="0"/>
              <a:t>To initialize the repo </a:t>
            </a:r>
            <a:r>
              <a:rPr lang="en-US" sz="1700" dirty="0" err="1"/>
              <a:t>Cookiecutter</a:t>
            </a:r>
            <a:r>
              <a:rPr lang="en-US" sz="1700" dirty="0"/>
              <a:t> will ask you some questions. Recommended answers are:</a:t>
            </a:r>
          </a:p>
          <a:p>
            <a:pPr lvl="1"/>
            <a:r>
              <a:rPr lang="en-US" sz="1700" dirty="0"/>
              <a:t>Project name: Up to you, but should probably be related to, if not the same as, the name of the GitHub project.</a:t>
            </a:r>
          </a:p>
          <a:p>
            <a:pPr lvl="1"/>
            <a:r>
              <a:rPr lang="en-US" sz="1700" dirty="0"/>
              <a:t>Repo name: whatever the repo you created on GitHub is called.</a:t>
            </a:r>
          </a:p>
          <a:p>
            <a:pPr lvl="1"/>
            <a:r>
              <a:rPr lang="en-US" sz="1700" dirty="0"/>
              <a:t>First module name: default is fine.</a:t>
            </a:r>
          </a:p>
          <a:p>
            <a:pPr lvl="1"/>
            <a:r>
              <a:rPr lang="en-US" sz="1700" dirty="0"/>
              <a:t>Author name: Mark Twain (kidding, put YOUR name)</a:t>
            </a:r>
          </a:p>
          <a:p>
            <a:pPr lvl="1"/>
            <a:r>
              <a:rPr lang="en-US" sz="1700" dirty="0"/>
              <a:t>Author email: I think you can figure this one out</a:t>
            </a:r>
          </a:p>
          <a:p>
            <a:pPr lvl="1"/>
            <a:r>
              <a:rPr lang="en-US" sz="1700" dirty="0"/>
              <a:t>Description: A SHORT phrase describing the project.</a:t>
            </a:r>
          </a:p>
          <a:p>
            <a:pPr lvl="1"/>
            <a:r>
              <a:rPr lang="en-US" sz="1700" dirty="0"/>
              <a:t>Open-source license: pick 4 (we want to use the Apache 2.0 License)</a:t>
            </a:r>
          </a:p>
          <a:p>
            <a:pPr lvl="1"/>
            <a:r>
              <a:rPr lang="en-US" sz="1700" dirty="0"/>
              <a:t>Dependency source: 3 (pip only)</a:t>
            </a:r>
          </a:p>
          <a:p>
            <a:pPr lvl="1"/>
            <a:r>
              <a:rPr lang="en-US" sz="1700" dirty="0"/>
              <a:t>Select include </a:t>
            </a:r>
            <a:r>
              <a:rPr lang="en-US" sz="1700" dirty="0" err="1"/>
              <a:t>ReadTheDocs</a:t>
            </a:r>
            <a:r>
              <a:rPr lang="en-US" sz="1700" dirty="0"/>
              <a:t>: n</a:t>
            </a:r>
          </a:p>
          <a:p>
            <a:pPr lvl="1"/>
            <a:endParaRPr lang="en-US" sz="1700" dirty="0"/>
          </a:p>
        </p:txBody>
      </p:sp>
      <p:pic>
        <p:nvPicPr>
          <p:cNvPr id="31746" name="Picture 2" descr="How To Fix &quot;fatal: not a git repository&quot; in Git?">
            <a:extLst>
              <a:ext uri="{FF2B5EF4-FFF2-40B4-BE49-F238E27FC236}">
                <a16:creationId xmlns:a16="http://schemas.microsoft.com/office/drawing/2014/main" id="{485462D4-C61E-7619-BB50-332571090B3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41" t="-1" r="-5617" b="-5"/>
          <a:stretch/>
        </p:blipFill>
        <p:spPr bwMode="auto">
          <a:xfrm>
            <a:off x="7353268" y="2640393"/>
            <a:ext cx="4768461" cy="30342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0832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35DEC3-590C-EB47-A7C2-94516F1002B7}"/>
              </a:ext>
            </a:extLst>
          </p:cNvPr>
          <p:cNvSpPr>
            <a:spLocks noGrp="1"/>
          </p:cNvSpPr>
          <p:nvPr>
            <p:ph type="title"/>
          </p:nvPr>
        </p:nvSpPr>
        <p:spPr>
          <a:xfrm>
            <a:off x="838200" y="451381"/>
            <a:ext cx="10512552" cy="4066540"/>
          </a:xfrm>
        </p:spPr>
        <p:txBody>
          <a:bodyPr vert="horz" lIns="91440" tIns="45720" rIns="91440" bIns="45720" rtlCol="0" anchor="b">
            <a:normAutofit/>
          </a:bodyPr>
          <a:lstStyle/>
          <a:p>
            <a:r>
              <a:rPr lang="en-US" sz="6600" kern="1200">
                <a:solidFill>
                  <a:schemeClr val="tx1"/>
                </a:solidFill>
                <a:latin typeface="+mj-lt"/>
                <a:ea typeface="+mj-ea"/>
                <a:cs typeface="+mj-cs"/>
              </a:rPr>
              <a:t>Why Do We Need Version Control?</a:t>
            </a:r>
          </a:p>
        </p:txBody>
      </p:sp>
      <p:sp>
        <p:nvSpPr>
          <p:cNvPr id="9"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012393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84799-209B-6FE0-6305-6E32C2B4FF26}"/>
              </a:ext>
            </a:extLst>
          </p:cNvPr>
          <p:cNvSpPr>
            <a:spLocks noGrp="1"/>
          </p:cNvSpPr>
          <p:nvPr>
            <p:ph type="title"/>
          </p:nvPr>
        </p:nvSpPr>
        <p:spPr/>
        <p:txBody>
          <a:bodyPr/>
          <a:lstStyle/>
          <a:p>
            <a:r>
              <a:rPr lang="en-US" dirty="0"/>
              <a:t>Step 0: Populate the Repo</a:t>
            </a:r>
          </a:p>
        </p:txBody>
      </p:sp>
      <p:sp>
        <p:nvSpPr>
          <p:cNvPr id="4" name="Rectangle 3">
            <a:extLst>
              <a:ext uri="{FF2B5EF4-FFF2-40B4-BE49-F238E27FC236}">
                <a16:creationId xmlns:a16="http://schemas.microsoft.com/office/drawing/2014/main" id="{D537F8EA-4492-B4F2-8457-1496B3447D3B}"/>
              </a:ext>
            </a:extLst>
          </p:cNvPr>
          <p:cNvSpPr/>
          <p:nvPr/>
        </p:nvSpPr>
        <p:spPr>
          <a:xfrm>
            <a:off x="605481" y="2607276"/>
            <a:ext cx="10219038" cy="13468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651E303-8541-4244-F4B5-5FFA135C207D}"/>
              </a:ext>
            </a:extLst>
          </p:cNvPr>
          <p:cNvSpPr>
            <a:spLocks noGrp="1"/>
          </p:cNvSpPr>
          <p:nvPr>
            <p:ph idx="1"/>
          </p:nvPr>
        </p:nvSpPr>
        <p:spPr>
          <a:xfrm>
            <a:off x="98854" y="1825625"/>
            <a:ext cx="11254946" cy="4351338"/>
          </a:xfrm>
        </p:spPr>
        <p:txBody>
          <a:bodyPr/>
          <a:lstStyle/>
          <a:p>
            <a:r>
              <a:rPr lang="en-US" dirty="0"/>
              <a:t>When you made a repo, GitHub should have told you how to populate it.</a:t>
            </a:r>
          </a:p>
          <a:p>
            <a:pPr marL="457200" lvl="1" indent="0">
              <a:buNone/>
            </a:pPr>
            <a:r>
              <a:rPr lang="en-US" sz="1800" dirty="0">
                <a:solidFill>
                  <a:schemeClr val="bg1"/>
                </a:solidFill>
                <a:highlight>
                  <a:srgbClr val="000000"/>
                </a:highlight>
                <a:latin typeface="Courier New" panose="02070309020205020404" pitchFamily="49" charset="0"/>
                <a:cs typeface="Courier New" panose="02070309020205020404" pitchFamily="49" charset="0"/>
              </a:rPr>
              <a:t>cd </a:t>
            </a:r>
            <a:r>
              <a:rPr lang="en-US" sz="1800" dirty="0" err="1">
                <a:solidFill>
                  <a:schemeClr val="bg1"/>
                </a:solidFill>
                <a:highlight>
                  <a:srgbClr val="000000"/>
                </a:highlight>
                <a:latin typeface="Courier New" panose="02070309020205020404" pitchFamily="49" charset="0"/>
                <a:cs typeface="Courier New" panose="02070309020205020404" pitchFamily="49" charset="0"/>
              </a:rPr>
              <a:t>your_repo_name</a:t>
            </a:r>
            <a:endParaRPr lang="en-US" sz="1800" dirty="0">
              <a:solidFill>
                <a:schemeClr val="bg1"/>
              </a:solidFill>
              <a:highlight>
                <a:srgbClr val="000000"/>
              </a:highlight>
              <a:latin typeface="Courier New" panose="02070309020205020404" pitchFamily="49" charset="0"/>
              <a:cs typeface="Courier New" panose="02070309020205020404" pitchFamily="49" charset="0"/>
            </a:endParaRPr>
          </a:p>
          <a:p>
            <a:pPr marL="457200" lvl="1" indent="0">
              <a:buNone/>
            </a:pPr>
            <a:r>
              <a:rPr lang="en-US" sz="1800" dirty="0">
                <a:solidFill>
                  <a:schemeClr val="bg1"/>
                </a:solidFill>
                <a:effectLst/>
                <a:highlight>
                  <a:srgbClr val="000000"/>
                </a:highlight>
                <a:latin typeface="Courier New" panose="02070309020205020404" pitchFamily="49" charset="0"/>
                <a:cs typeface="Courier New" panose="02070309020205020404" pitchFamily="49" charset="0"/>
              </a:rPr>
              <a:t>git remote add origin https://</a:t>
            </a:r>
            <a:r>
              <a:rPr lang="en-US" sz="1800" dirty="0" err="1">
                <a:solidFill>
                  <a:schemeClr val="bg1"/>
                </a:solidFill>
                <a:effectLst/>
                <a:highlight>
                  <a:srgbClr val="000000"/>
                </a:highlight>
                <a:latin typeface="Courier New" panose="02070309020205020404" pitchFamily="49" charset="0"/>
                <a:cs typeface="Courier New" panose="02070309020205020404" pitchFamily="49" charset="0"/>
              </a:rPr>
              <a:t>github.com</a:t>
            </a:r>
            <a:r>
              <a:rPr lang="en-US" sz="1800" dirty="0">
                <a:solidFill>
                  <a:schemeClr val="bg1"/>
                </a:solidFill>
                <a:effectLst/>
                <a:highlight>
                  <a:srgbClr val="000000"/>
                </a:highlight>
                <a:latin typeface="Courier New" panose="02070309020205020404" pitchFamily="49" charset="0"/>
                <a:cs typeface="Courier New" panose="02070309020205020404" pitchFamily="49" charset="0"/>
              </a:rPr>
              <a:t>/SIMCODES-ISU/&lt;</a:t>
            </a:r>
            <a:r>
              <a:rPr lang="en-US" sz="1800" dirty="0" err="1">
                <a:solidFill>
                  <a:schemeClr val="bg1"/>
                </a:solidFill>
                <a:effectLst/>
                <a:highlight>
                  <a:srgbClr val="000000"/>
                </a:highlight>
                <a:latin typeface="Courier New" panose="02070309020205020404" pitchFamily="49" charset="0"/>
                <a:cs typeface="Courier New" panose="02070309020205020404" pitchFamily="49" charset="0"/>
              </a:rPr>
              <a:t>your_repo_name</a:t>
            </a:r>
            <a:r>
              <a:rPr lang="en-US" sz="1800" dirty="0">
                <a:solidFill>
                  <a:schemeClr val="bg1"/>
                </a:solidFill>
                <a:effectLst/>
                <a:highlight>
                  <a:srgbClr val="000000"/>
                </a:highlight>
                <a:latin typeface="Courier New" panose="02070309020205020404" pitchFamily="49" charset="0"/>
                <a:cs typeface="Courier New" panose="02070309020205020404" pitchFamily="49" charset="0"/>
              </a:rPr>
              <a:t>&gt;.git</a:t>
            </a:r>
            <a:r>
              <a:rPr lang="en-US" sz="1800" dirty="0">
                <a:solidFill>
                  <a:schemeClr val="bg1"/>
                </a:solidFill>
                <a:highlight>
                  <a:srgbClr val="000000"/>
                </a:highlight>
                <a:latin typeface="Courier New" panose="02070309020205020404" pitchFamily="49" charset="0"/>
                <a:cs typeface="Courier New" panose="02070309020205020404" pitchFamily="49" charset="0"/>
              </a:rPr>
              <a:t> </a:t>
            </a:r>
          </a:p>
          <a:p>
            <a:pPr marL="457200" lvl="1" indent="0">
              <a:buNone/>
            </a:pPr>
            <a:r>
              <a:rPr lang="en-US" sz="1800" dirty="0">
                <a:solidFill>
                  <a:schemeClr val="bg1"/>
                </a:solidFill>
                <a:effectLst/>
                <a:highlight>
                  <a:srgbClr val="000000"/>
                </a:highlight>
                <a:latin typeface="Courier New" panose="02070309020205020404" pitchFamily="49" charset="0"/>
                <a:cs typeface="Courier New" panose="02070309020205020404" pitchFamily="49" charset="0"/>
              </a:rPr>
              <a:t>git branch -M main</a:t>
            </a:r>
            <a:r>
              <a:rPr lang="en-US" sz="1800" dirty="0">
                <a:solidFill>
                  <a:schemeClr val="bg1"/>
                </a:solidFill>
                <a:highlight>
                  <a:srgbClr val="000000"/>
                </a:highlight>
                <a:latin typeface="Courier New" panose="02070309020205020404" pitchFamily="49" charset="0"/>
                <a:cs typeface="Courier New" panose="02070309020205020404" pitchFamily="49" charset="0"/>
              </a:rPr>
              <a:t> </a:t>
            </a:r>
          </a:p>
          <a:p>
            <a:pPr marL="457200" lvl="1" indent="0">
              <a:buNone/>
            </a:pPr>
            <a:r>
              <a:rPr lang="en-US" sz="1800" dirty="0">
                <a:solidFill>
                  <a:schemeClr val="bg1"/>
                </a:solidFill>
                <a:effectLst/>
                <a:highlight>
                  <a:srgbClr val="000000"/>
                </a:highlight>
                <a:latin typeface="Courier New" panose="02070309020205020404" pitchFamily="49" charset="0"/>
                <a:cs typeface="Courier New" panose="02070309020205020404" pitchFamily="49" charset="0"/>
              </a:rPr>
              <a:t>git push -u origin main</a:t>
            </a:r>
          </a:p>
          <a:p>
            <a:r>
              <a:rPr lang="en-US" dirty="0"/>
              <a:t>Don’t worry too much about these commands. You don’t initialize repos often and when you do, GitHub will remind you what commands to run…</a:t>
            </a:r>
          </a:p>
        </p:txBody>
      </p:sp>
    </p:spTree>
    <p:extLst>
      <p:ext uri="{BB962C8B-B14F-4D97-AF65-F5344CB8AC3E}">
        <p14:creationId xmlns:p14="http://schemas.microsoft.com/office/powerpoint/2010/main" val="10724310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783" name="Rectangle 32782">
            <a:extLst>
              <a:ext uri="{FF2B5EF4-FFF2-40B4-BE49-F238E27FC236}">
                <a16:creationId xmlns:a16="http://schemas.microsoft.com/office/drawing/2014/main" id="{BC68A55F-7B32-44D8-AEE5-1AF4053265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2B5AFE-BDF6-23CF-6DA6-B6AC0AAA103F}"/>
              </a:ext>
            </a:extLst>
          </p:cNvPr>
          <p:cNvSpPr>
            <a:spLocks noGrp="1"/>
          </p:cNvSpPr>
          <p:nvPr>
            <p:ph type="title"/>
          </p:nvPr>
        </p:nvSpPr>
        <p:spPr>
          <a:xfrm>
            <a:off x="655320" y="429030"/>
            <a:ext cx="2834640" cy="5457589"/>
          </a:xfrm>
        </p:spPr>
        <p:txBody>
          <a:bodyPr anchor="ctr">
            <a:normAutofit/>
          </a:bodyPr>
          <a:lstStyle/>
          <a:p>
            <a:r>
              <a:rPr lang="en-US" sz="4000"/>
              <a:t>Alternative Step 0: Get a Local Copy of an existing Repo</a:t>
            </a:r>
          </a:p>
        </p:txBody>
      </p:sp>
      <p:sp>
        <p:nvSpPr>
          <p:cNvPr id="32785" name="Rectangle 32784">
            <a:extLst>
              <a:ext uri="{FF2B5EF4-FFF2-40B4-BE49-F238E27FC236}">
                <a16:creationId xmlns:a16="http://schemas.microsoft.com/office/drawing/2014/main" id="{CD1AAA2C-FBBE-42AA-B869-31D524B765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5320" y="6112341"/>
            <a:ext cx="10835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787" name="Rectangle 32786">
            <a:extLst>
              <a:ext uri="{FF2B5EF4-FFF2-40B4-BE49-F238E27FC236}">
                <a16:creationId xmlns:a16="http://schemas.microsoft.com/office/drawing/2014/main" id="{5F937BBF-9326-4230-AB1B-F1795E350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045208" y="4686084"/>
            <a:ext cx="54864" cy="2834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32779" name="Content Placeholder 2">
            <a:extLst>
              <a:ext uri="{FF2B5EF4-FFF2-40B4-BE49-F238E27FC236}">
                <a16:creationId xmlns:a16="http://schemas.microsoft.com/office/drawing/2014/main" id="{AE4DB2DB-2154-291A-0AAB-3D6BB7C01EBD}"/>
              </a:ext>
            </a:extLst>
          </p:cNvPr>
          <p:cNvGraphicFramePr>
            <a:graphicFrameLocks noGrp="1"/>
          </p:cNvGraphicFramePr>
          <p:nvPr>
            <p:ph idx="1"/>
            <p:extLst>
              <p:ext uri="{D42A27DB-BD31-4B8C-83A1-F6EECF244321}">
                <p14:modId xmlns:p14="http://schemas.microsoft.com/office/powerpoint/2010/main" val="2147218621"/>
              </p:ext>
            </p:extLst>
          </p:nvPr>
        </p:nvGraphicFramePr>
        <p:xfrm>
          <a:off x="4041648" y="429030"/>
          <a:ext cx="7452360" cy="54597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028953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7F04C0-D86F-410F-3A22-9237CB72E3EB}"/>
              </a:ext>
            </a:extLst>
          </p:cNvPr>
          <p:cNvSpPr>
            <a:spLocks noGrp="1"/>
          </p:cNvSpPr>
          <p:nvPr>
            <p:ph type="title"/>
          </p:nvPr>
        </p:nvSpPr>
        <p:spPr>
          <a:xfrm>
            <a:off x="630936" y="457200"/>
            <a:ext cx="4343400" cy="1929384"/>
          </a:xfrm>
        </p:spPr>
        <p:txBody>
          <a:bodyPr anchor="ctr">
            <a:normAutofit fontScale="90000"/>
          </a:bodyPr>
          <a:lstStyle/>
          <a:p>
            <a:r>
              <a:rPr lang="en-US" sz="4800" dirty="0"/>
              <a:t>Alternative Step 0: Clone the Repo</a:t>
            </a:r>
          </a:p>
        </p:txBody>
      </p:sp>
      <p:sp>
        <p:nvSpPr>
          <p:cNvPr id="13"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89F856-D39B-7417-F14E-A2C2B2099699}"/>
              </a:ext>
            </a:extLst>
          </p:cNvPr>
          <p:cNvSpPr>
            <a:spLocks noGrp="1"/>
          </p:cNvSpPr>
          <p:nvPr>
            <p:ph idx="1"/>
          </p:nvPr>
        </p:nvSpPr>
        <p:spPr>
          <a:xfrm>
            <a:off x="5442904" y="457200"/>
            <a:ext cx="6512505" cy="1929384"/>
          </a:xfrm>
        </p:spPr>
        <p:txBody>
          <a:bodyPr anchor="ctr">
            <a:normAutofit/>
          </a:bodyPr>
          <a:lstStyle/>
          <a:p>
            <a:r>
              <a:rPr lang="en-US" sz="2200" dirty="0"/>
              <a:t>Answer: Clone.</a:t>
            </a:r>
          </a:p>
          <a:p>
            <a:r>
              <a:rPr lang="en-US" sz="2200" dirty="0"/>
              <a:t>If we didn’t already have the repo, we could get it by running </a:t>
            </a:r>
            <a:r>
              <a:rPr lang="en-US" sz="2200" dirty="0">
                <a:solidFill>
                  <a:schemeClr val="bg1"/>
                </a:solidFill>
                <a:highlight>
                  <a:srgbClr val="000000"/>
                </a:highlight>
                <a:latin typeface="Courier New" panose="02070309020205020404" pitchFamily="49" charset="0"/>
                <a:cs typeface="Courier New" panose="02070309020205020404" pitchFamily="49" charset="0"/>
              </a:rPr>
              <a:t>git clone &lt;</a:t>
            </a:r>
            <a:r>
              <a:rPr lang="en-US" sz="2200" dirty="0" err="1">
                <a:solidFill>
                  <a:schemeClr val="bg1"/>
                </a:solidFill>
                <a:highlight>
                  <a:srgbClr val="000000"/>
                </a:highlight>
                <a:latin typeface="Courier New" panose="02070309020205020404" pitchFamily="49" charset="0"/>
                <a:cs typeface="Courier New" panose="02070309020205020404" pitchFamily="49" charset="0"/>
              </a:rPr>
              <a:t>url_of_your_repo</a:t>
            </a:r>
            <a:r>
              <a:rPr lang="en-US" sz="2200" dirty="0">
                <a:solidFill>
                  <a:schemeClr val="bg1"/>
                </a:solidFill>
                <a:highlight>
                  <a:srgbClr val="000000"/>
                </a:highlight>
                <a:latin typeface="Courier New" panose="02070309020205020404" pitchFamily="49" charset="0"/>
                <a:cs typeface="Courier New" panose="02070309020205020404" pitchFamily="49" charset="0"/>
              </a:rPr>
              <a:t>&gt;</a:t>
            </a:r>
          </a:p>
        </p:txBody>
      </p:sp>
      <p:pic>
        <p:nvPicPr>
          <p:cNvPr id="4" name="Picture 4" descr="Spiderman clone - Imgflip">
            <a:extLst>
              <a:ext uri="{FF2B5EF4-FFF2-40B4-BE49-F238E27FC236}">
                <a16:creationId xmlns:a16="http://schemas.microsoft.com/office/drawing/2014/main" id="{DB06B828-B68B-6E84-FCF8-7E78AE560C2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686021" y="2843784"/>
            <a:ext cx="5468112" cy="2665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54720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5BBA5D-F3E8-2214-7543-8EB0FFEC3B5D}"/>
              </a:ext>
            </a:extLst>
          </p:cNvPr>
          <p:cNvSpPr>
            <a:spLocks noGrp="1"/>
          </p:cNvSpPr>
          <p:nvPr>
            <p:ph type="title"/>
          </p:nvPr>
        </p:nvSpPr>
        <p:spPr>
          <a:xfrm>
            <a:off x="572493" y="238539"/>
            <a:ext cx="11018520" cy="1434415"/>
          </a:xfrm>
        </p:spPr>
        <p:txBody>
          <a:bodyPr anchor="b">
            <a:normAutofit/>
          </a:bodyPr>
          <a:lstStyle/>
          <a:p>
            <a:r>
              <a:rPr lang="en-US" sz="5400"/>
              <a:t>First Task: Fix the README!</a:t>
            </a:r>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A490129-F4A9-136D-10F0-10112DADB94E}"/>
              </a:ext>
            </a:extLst>
          </p:cNvPr>
          <p:cNvSpPr>
            <a:spLocks noGrp="1"/>
          </p:cNvSpPr>
          <p:nvPr>
            <p:ph idx="1"/>
          </p:nvPr>
        </p:nvSpPr>
        <p:spPr>
          <a:xfrm>
            <a:off x="572493" y="2071316"/>
            <a:ext cx="6713552" cy="4119172"/>
          </a:xfrm>
        </p:spPr>
        <p:txBody>
          <a:bodyPr anchor="t">
            <a:normAutofit/>
          </a:bodyPr>
          <a:lstStyle/>
          <a:p>
            <a:r>
              <a:rPr lang="en-US" sz="2200"/>
              <a:t>If we look at our repo on GitHub we see one of the badges is broken.</a:t>
            </a:r>
          </a:p>
          <a:p>
            <a:pPr lvl="1"/>
            <a:r>
              <a:rPr lang="en-US" sz="2200"/>
              <a:t>Refresh the page if it still shows the commands to upload it.</a:t>
            </a:r>
          </a:p>
          <a:p>
            <a:r>
              <a:rPr lang="en-US" sz="2200"/>
              <a:t>Fixing the badge is easy (and a great first tutorial).</a:t>
            </a:r>
          </a:p>
          <a:p>
            <a:r>
              <a:rPr lang="en-US" sz="2200"/>
              <a:t>The following slides will walk you through the typical Git/GitHub workflow to fix the badge.</a:t>
            </a:r>
          </a:p>
          <a:p>
            <a:r>
              <a:rPr lang="en-US" sz="2200"/>
              <a:t>The usual Git/GitHub workflow starts at this point, i.e. once you have a local copy of the remote repo.</a:t>
            </a:r>
          </a:p>
          <a:p>
            <a:endParaRPr lang="en-US" sz="2200"/>
          </a:p>
        </p:txBody>
      </p:sp>
      <p:pic>
        <p:nvPicPr>
          <p:cNvPr id="5" name="Picture 4" descr="A screenshot of a computer&#10;&#10;AI-generated content may be incorrect.">
            <a:extLst>
              <a:ext uri="{FF2B5EF4-FFF2-40B4-BE49-F238E27FC236}">
                <a16:creationId xmlns:a16="http://schemas.microsoft.com/office/drawing/2014/main" id="{1FB46CC7-C807-7693-AAC5-830817761B4A}"/>
              </a:ext>
            </a:extLst>
          </p:cNvPr>
          <p:cNvPicPr>
            <a:picLocks noChangeAspect="1"/>
          </p:cNvPicPr>
          <p:nvPr/>
        </p:nvPicPr>
        <p:blipFill>
          <a:blip r:embed="rId2"/>
          <a:srcRect l="6426" r="44509"/>
          <a:stretch/>
        </p:blipFill>
        <p:spPr>
          <a:xfrm>
            <a:off x="7675658" y="2093976"/>
            <a:ext cx="3941064" cy="4096512"/>
          </a:xfrm>
          <a:prstGeom prst="rect">
            <a:avLst/>
          </a:prstGeom>
        </p:spPr>
      </p:pic>
    </p:spTree>
    <p:extLst>
      <p:ext uri="{BB962C8B-B14F-4D97-AF65-F5344CB8AC3E}">
        <p14:creationId xmlns:p14="http://schemas.microsoft.com/office/powerpoint/2010/main" val="26209176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439" name="Rectangle 1843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0453C1-4515-3736-FE94-C4F4CDAFB0E3}"/>
              </a:ext>
            </a:extLst>
          </p:cNvPr>
          <p:cNvSpPr>
            <a:spLocks noGrp="1"/>
          </p:cNvSpPr>
          <p:nvPr>
            <p:ph type="title"/>
          </p:nvPr>
        </p:nvSpPr>
        <p:spPr>
          <a:xfrm>
            <a:off x="572493" y="238539"/>
            <a:ext cx="11018520" cy="1434415"/>
          </a:xfrm>
        </p:spPr>
        <p:txBody>
          <a:bodyPr anchor="b">
            <a:normAutofit/>
          </a:bodyPr>
          <a:lstStyle/>
          <a:p>
            <a:r>
              <a:rPr lang="en-US" sz="5400"/>
              <a:t>Step 1: Make a Feature Branch</a:t>
            </a:r>
          </a:p>
        </p:txBody>
      </p:sp>
      <p:sp>
        <p:nvSpPr>
          <p:cNvPr id="1844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64797CA-77C8-F56E-59BE-FB29FCF1B08F}"/>
              </a:ext>
            </a:extLst>
          </p:cNvPr>
          <p:cNvSpPr>
            <a:spLocks noGrp="1"/>
          </p:cNvSpPr>
          <p:nvPr>
            <p:ph idx="1"/>
          </p:nvPr>
        </p:nvSpPr>
        <p:spPr>
          <a:xfrm>
            <a:off x="572493" y="2071316"/>
            <a:ext cx="6713552" cy="4119172"/>
          </a:xfrm>
        </p:spPr>
        <p:txBody>
          <a:bodyPr anchor="t">
            <a:noAutofit/>
          </a:bodyPr>
          <a:lstStyle/>
          <a:p>
            <a:r>
              <a:rPr lang="en-US" sz="1800" dirty="0"/>
              <a:t>You should NEVER make changes to the main/master branch!</a:t>
            </a:r>
          </a:p>
          <a:p>
            <a:pPr lvl="1"/>
            <a:r>
              <a:rPr lang="en-US" sz="1800" dirty="0"/>
              <a:t>Exception: None. There is no exception!</a:t>
            </a:r>
          </a:p>
          <a:p>
            <a:pPr lvl="1"/>
            <a:r>
              <a:rPr lang="en-US" sz="1800" dirty="0"/>
              <a:t>But what about if…No! Don’t do it!</a:t>
            </a:r>
          </a:p>
          <a:p>
            <a:r>
              <a:rPr lang="en-US" sz="1800" dirty="0"/>
              <a:t>In my experience, making changes directly to the main/master branch is the primary way Git newbies get in a pickle.</a:t>
            </a:r>
          </a:p>
          <a:p>
            <a:r>
              <a:rPr lang="en-US" sz="1800" dirty="0"/>
              <a:t>To make a branch: </a:t>
            </a:r>
            <a:r>
              <a:rPr lang="en-US" sz="1800" dirty="0">
                <a:solidFill>
                  <a:schemeClr val="bg1"/>
                </a:solidFill>
                <a:highlight>
                  <a:srgbClr val="000000"/>
                </a:highlight>
                <a:latin typeface="Courier New" panose="02070309020205020404" pitchFamily="49" charset="0"/>
                <a:cs typeface="Courier New" panose="02070309020205020404" pitchFamily="49" charset="0"/>
              </a:rPr>
              <a:t>git checkout –b </a:t>
            </a:r>
            <a:r>
              <a:rPr lang="en-US" sz="1800" dirty="0" err="1">
                <a:solidFill>
                  <a:schemeClr val="bg1"/>
                </a:solidFill>
                <a:highlight>
                  <a:srgbClr val="000000"/>
                </a:highlight>
                <a:latin typeface="Courier New" panose="02070309020205020404" pitchFamily="49" charset="0"/>
                <a:cs typeface="Courier New" panose="02070309020205020404" pitchFamily="49" charset="0"/>
              </a:rPr>
              <a:t>fix_badge</a:t>
            </a:r>
            <a:endParaRPr lang="en-US" sz="1800" dirty="0">
              <a:solidFill>
                <a:schemeClr val="bg1"/>
              </a:solidFill>
              <a:highlight>
                <a:srgbClr val="000000"/>
              </a:highlight>
              <a:latin typeface="Courier New" panose="02070309020205020404" pitchFamily="49" charset="0"/>
              <a:cs typeface="Courier New" panose="02070309020205020404" pitchFamily="49" charset="0"/>
            </a:endParaRPr>
          </a:p>
          <a:p>
            <a:pPr lvl="1"/>
            <a:r>
              <a:rPr lang="en-US" sz="1800" dirty="0"/>
              <a:t>“checkout” is the git sub-command used to switch branches.</a:t>
            </a:r>
          </a:p>
          <a:p>
            <a:pPr lvl="1"/>
            <a:r>
              <a:rPr lang="en-US" sz="1800" dirty="0"/>
              <a:t>“-b” flag is used to additionally create the </a:t>
            </a:r>
            <a:r>
              <a:rPr lang="en-US" sz="1800" b="1" u="sng" dirty="0"/>
              <a:t>b</a:t>
            </a:r>
            <a:r>
              <a:rPr lang="en-US" sz="1800" dirty="0"/>
              <a:t>ranch</a:t>
            </a:r>
          </a:p>
          <a:p>
            <a:pPr lvl="1"/>
            <a:r>
              <a:rPr lang="en-US" sz="1800" dirty="0"/>
              <a:t>“</a:t>
            </a:r>
            <a:r>
              <a:rPr lang="en-US" sz="1800" dirty="0" err="1"/>
              <a:t>fix_badge</a:t>
            </a:r>
            <a:r>
              <a:rPr lang="en-US" sz="1800" dirty="0"/>
              <a:t>” is the name of the branch.</a:t>
            </a:r>
          </a:p>
          <a:p>
            <a:r>
              <a:rPr lang="en-US" sz="1800" dirty="0"/>
              <a:t>Pro tip: </a:t>
            </a:r>
            <a:r>
              <a:rPr lang="en-US" sz="1800" dirty="0">
                <a:solidFill>
                  <a:schemeClr val="bg1"/>
                </a:solidFill>
                <a:highlight>
                  <a:srgbClr val="000000"/>
                </a:highlight>
                <a:latin typeface="Courier New" panose="02070309020205020404" pitchFamily="49" charset="0"/>
                <a:cs typeface="Courier New" panose="02070309020205020404" pitchFamily="49" charset="0"/>
              </a:rPr>
              <a:t>git status</a:t>
            </a:r>
            <a:r>
              <a:rPr lang="en-US" sz="1800" dirty="0">
                <a:solidFill>
                  <a:schemeClr val="bg1"/>
                </a:solidFill>
              </a:rPr>
              <a:t> </a:t>
            </a:r>
            <a:r>
              <a:rPr lang="en-US" sz="1800" dirty="0"/>
              <a:t>is used to see what branch you are on (amongst other things).</a:t>
            </a:r>
          </a:p>
        </p:txBody>
      </p:sp>
      <p:pic>
        <p:nvPicPr>
          <p:cNvPr id="18434" name="Picture 2" descr="How to Create a new Branch in Git - Dumb IT Dude">
            <a:extLst>
              <a:ext uri="{FF2B5EF4-FFF2-40B4-BE49-F238E27FC236}">
                <a16:creationId xmlns:a16="http://schemas.microsoft.com/office/drawing/2014/main" id="{8ACC5884-B994-A8EB-07E0-9AEFC05895E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09" t="-1" r="-3474" b="-3"/>
          <a:stretch/>
        </p:blipFill>
        <p:spPr bwMode="auto">
          <a:xfrm>
            <a:off x="6855650" y="2430769"/>
            <a:ext cx="5189837" cy="34002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40509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511" name="Rectangle 21510">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E30E53-51C4-9EA6-F416-EEB28F269A5D}"/>
              </a:ext>
            </a:extLst>
          </p:cNvPr>
          <p:cNvSpPr>
            <a:spLocks noGrp="1"/>
          </p:cNvSpPr>
          <p:nvPr>
            <p:ph type="title"/>
          </p:nvPr>
        </p:nvSpPr>
        <p:spPr>
          <a:xfrm>
            <a:off x="630936" y="640080"/>
            <a:ext cx="4818888" cy="1481328"/>
          </a:xfrm>
        </p:spPr>
        <p:txBody>
          <a:bodyPr anchor="b">
            <a:normAutofit/>
          </a:bodyPr>
          <a:lstStyle/>
          <a:p>
            <a:r>
              <a:rPr lang="en-US" sz="5000"/>
              <a:t>Step 2: Make Some Changes</a:t>
            </a:r>
          </a:p>
        </p:txBody>
      </p:sp>
      <p:sp>
        <p:nvSpPr>
          <p:cNvPr id="21513"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B95D51A-46F6-A2CE-3118-6D93B0F2A073}"/>
              </a:ext>
            </a:extLst>
          </p:cNvPr>
          <p:cNvSpPr>
            <a:spLocks noGrp="1"/>
          </p:cNvSpPr>
          <p:nvPr>
            <p:ph idx="1"/>
          </p:nvPr>
        </p:nvSpPr>
        <p:spPr>
          <a:xfrm>
            <a:off x="630936" y="2660904"/>
            <a:ext cx="4818888" cy="3547872"/>
          </a:xfrm>
        </p:spPr>
        <p:txBody>
          <a:bodyPr anchor="t">
            <a:normAutofit/>
          </a:bodyPr>
          <a:lstStyle/>
          <a:p>
            <a:r>
              <a:rPr lang="en-US" sz="2000"/>
              <a:t>Now open README.md with a text editor.</a:t>
            </a:r>
          </a:p>
          <a:p>
            <a:r>
              <a:rPr lang="en-US" sz="2000"/>
              <a:t>Replace “REPLACE_WITH_OWNER_ACCOUNT” with “SIMCODES-ISU”</a:t>
            </a:r>
          </a:p>
          <a:p>
            <a:pPr lvl="1"/>
            <a:r>
              <a:rPr lang="en-US" sz="2000"/>
              <a:t>Don’t forget to save the file.</a:t>
            </a:r>
          </a:p>
          <a:p>
            <a:r>
              <a:rPr lang="en-US" sz="2000"/>
              <a:t>Note that saving the file, saves it locally. It does NOT save it with Git.</a:t>
            </a:r>
          </a:p>
          <a:p>
            <a:r>
              <a:rPr lang="en-US" sz="2000"/>
              <a:t>Pop quiz: What is the term for saving a file with Git?</a:t>
            </a:r>
          </a:p>
          <a:p>
            <a:pPr marL="0" indent="0">
              <a:buNone/>
            </a:pPr>
            <a:endParaRPr lang="en-US" sz="2000"/>
          </a:p>
        </p:txBody>
      </p:sp>
      <p:pic>
        <p:nvPicPr>
          <p:cNvPr id="21506" name="Picture 2" descr="readTheReadme : r/ProgrammerHumor">
            <a:extLst>
              <a:ext uri="{FF2B5EF4-FFF2-40B4-BE49-F238E27FC236}">
                <a16:creationId xmlns:a16="http://schemas.microsoft.com/office/drawing/2014/main" id="{0D612186-D1E5-80C1-469F-5A8F64E07A3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99048" y="2071082"/>
            <a:ext cx="5458968" cy="2715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40383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463" name="Rectangle 1946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56CF8A-D31D-B727-30D5-BF5BD942BBDA}"/>
              </a:ext>
            </a:extLst>
          </p:cNvPr>
          <p:cNvSpPr>
            <a:spLocks noGrp="1"/>
          </p:cNvSpPr>
          <p:nvPr>
            <p:ph type="title"/>
          </p:nvPr>
        </p:nvSpPr>
        <p:spPr>
          <a:xfrm>
            <a:off x="572493" y="238539"/>
            <a:ext cx="11018520" cy="1434415"/>
          </a:xfrm>
        </p:spPr>
        <p:txBody>
          <a:bodyPr anchor="b">
            <a:normAutofit/>
          </a:bodyPr>
          <a:lstStyle/>
          <a:p>
            <a:r>
              <a:rPr lang="en-US" sz="5400"/>
              <a:t>Step 3: Commit the Changes</a:t>
            </a:r>
          </a:p>
        </p:txBody>
      </p:sp>
      <p:sp>
        <p:nvSpPr>
          <p:cNvPr id="1946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8B6CCD2-2C85-D136-4DD4-633A46CB08B4}"/>
              </a:ext>
            </a:extLst>
          </p:cNvPr>
          <p:cNvSpPr>
            <a:spLocks noGrp="1"/>
          </p:cNvSpPr>
          <p:nvPr>
            <p:ph idx="1"/>
          </p:nvPr>
        </p:nvSpPr>
        <p:spPr>
          <a:xfrm>
            <a:off x="572493" y="2071316"/>
            <a:ext cx="6713552" cy="4119172"/>
          </a:xfrm>
        </p:spPr>
        <p:txBody>
          <a:bodyPr anchor="t">
            <a:normAutofit/>
          </a:bodyPr>
          <a:lstStyle/>
          <a:p>
            <a:r>
              <a:rPr lang="en-US" sz="2000" dirty="0"/>
              <a:t>To save the changes we made to VC, we need to commit them.</a:t>
            </a:r>
          </a:p>
          <a:p>
            <a:r>
              <a:rPr lang="en-US" sz="2000" dirty="0"/>
              <a:t>To commit: </a:t>
            </a:r>
            <a:r>
              <a:rPr lang="en-US" sz="2000" dirty="0">
                <a:solidFill>
                  <a:schemeClr val="bg1"/>
                </a:solidFill>
                <a:highlight>
                  <a:srgbClr val="000000"/>
                </a:highlight>
              </a:rPr>
              <a:t>git commit –a –m “fixed badges”</a:t>
            </a:r>
          </a:p>
          <a:p>
            <a:pPr lvl="1"/>
            <a:r>
              <a:rPr lang="en-US" sz="2000" dirty="0"/>
              <a:t>“commit” is the sub-command for deleting all your files (kidding)</a:t>
            </a:r>
          </a:p>
          <a:p>
            <a:pPr lvl="1"/>
            <a:r>
              <a:rPr lang="en-US" sz="2000" dirty="0"/>
              <a:t>“-a” flag tells git commit you want to commit </a:t>
            </a:r>
            <a:r>
              <a:rPr lang="en-US" sz="2000" b="1" u="sng" dirty="0"/>
              <a:t>a</a:t>
            </a:r>
            <a:r>
              <a:rPr lang="en-US" sz="2000" dirty="0"/>
              <a:t>ll the changes.</a:t>
            </a:r>
          </a:p>
          <a:p>
            <a:pPr lvl="1"/>
            <a:r>
              <a:rPr lang="en-US" sz="2000" dirty="0"/>
              <a:t>“-m” tells git commit that the next argument is your commit </a:t>
            </a:r>
            <a:r>
              <a:rPr lang="en-US" sz="2000" b="1" u="sng" dirty="0"/>
              <a:t>m</a:t>
            </a:r>
            <a:r>
              <a:rPr lang="en-US" sz="2000" dirty="0"/>
              <a:t>essage.</a:t>
            </a:r>
          </a:p>
          <a:p>
            <a:pPr lvl="1"/>
            <a:r>
              <a:rPr lang="en-US" sz="2000" dirty="0"/>
              <a:t>“fixed badges” is the commit message, i.e., a very short (think like 10 words max) description of what you did.</a:t>
            </a:r>
          </a:p>
          <a:p>
            <a:pPr lvl="1"/>
            <a:endParaRPr lang="en-US" sz="1500" dirty="0"/>
          </a:p>
        </p:txBody>
      </p:sp>
      <p:pic>
        <p:nvPicPr>
          <p:cNvPr id="19458" name="Picture 2" descr="Version control in Git">
            <a:extLst>
              <a:ext uri="{FF2B5EF4-FFF2-40B4-BE49-F238E27FC236}">
                <a16:creationId xmlns:a16="http://schemas.microsoft.com/office/drawing/2014/main" id="{DE1B0055-9129-4DFC-4F90-4F9F595BF1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r="-2509" b="-3"/>
          <a:stretch/>
        </p:blipFill>
        <p:spPr bwMode="auto">
          <a:xfrm>
            <a:off x="7675657" y="2093976"/>
            <a:ext cx="4199185"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99438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487" name="Rectangle 20486">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EBE587-0B43-7EC7-4C7F-D6768C526E55}"/>
              </a:ext>
            </a:extLst>
          </p:cNvPr>
          <p:cNvSpPr>
            <a:spLocks noGrp="1"/>
          </p:cNvSpPr>
          <p:nvPr>
            <p:ph type="title"/>
          </p:nvPr>
        </p:nvSpPr>
        <p:spPr>
          <a:xfrm>
            <a:off x="572493" y="238539"/>
            <a:ext cx="11018520" cy="1434415"/>
          </a:xfrm>
        </p:spPr>
        <p:txBody>
          <a:bodyPr anchor="b">
            <a:normAutofit/>
          </a:bodyPr>
          <a:lstStyle/>
          <a:p>
            <a:r>
              <a:rPr lang="en-US" sz="5400"/>
              <a:t>Notes on Committing</a:t>
            </a:r>
          </a:p>
        </p:txBody>
      </p:sp>
      <p:sp>
        <p:nvSpPr>
          <p:cNvPr id="20489"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034B96A-2EC6-5F85-C97D-C86F5BCF3D07}"/>
              </a:ext>
            </a:extLst>
          </p:cNvPr>
          <p:cNvSpPr>
            <a:spLocks noGrp="1"/>
          </p:cNvSpPr>
          <p:nvPr>
            <p:ph idx="1"/>
          </p:nvPr>
        </p:nvSpPr>
        <p:spPr>
          <a:xfrm>
            <a:off x="572493" y="2071316"/>
            <a:ext cx="6713552" cy="4119172"/>
          </a:xfrm>
        </p:spPr>
        <p:txBody>
          <a:bodyPr anchor="t">
            <a:normAutofit/>
          </a:bodyPr>
          <a:lstStyle/>
          <a:p>
            <a:r>
              <a:rPr lang="en-US" sz="1800" dirty="0"/>
              <a:t>Git requires you provide a commit message with each commit.</a:t>
            </a:r>
          </a:p>
          <a:p>
            <a:pPr lvl="1"/>
            <a:r>
              <a:rPr lang="en-US" sz="1800" dirty="0"/>
              <a:t>If you leave off the “-m” flag it will open your terminal’s text editor of choice so you can write the message. </a:t>
            </a:r>
          </a:p>
          <a:p>
            <a:pPr lvl="1"/>
            <a:r>
              <a:rPr lang="en-US" sz="1800" dirty="0"/>
              <a:t>Many of these editors are highly non-intuitive.</a:t>
            </a:r>
          </a:p>
          <a:p>
            <a:pPr lvl="1"/>
            <a:r>
              <a:rPr lang="en-US" sz="1800" dirty="0"/>
              <a:t>Case and point, the default editor is most likely “vim”. If you open vim the way to close it is to type the sequence (no commas): esc, :, q, !, enter.</a:t>
            </a:r>
          </a:p>
          <a:p>
            <a:pPr lvl="2"/>
            <a:r>
              <a:rPr lang="en-US" sz="1800" dirty="0"/>
              <a:t>I won’t even begin to explain to you how to type text in vim…</a:t>
            </a:r>
          </a:p>
          <a:p>
            <a:r>
              <a:rPr lang="en-US" sz="1800" dirty="0"/>
              <a:t>Our example assumed you wanted to commit all changes. Sometimes that’s not the case. </a:t>
            </a:r>
          </a:p>
          <a:p>
            <a:pPr lvl="1"/>
            <a:r>
              <a:rPr lang="en-US" sz="1800" dirty="0"/>
              <a:t> </a:t>
            </a:r>
            <a:r>
              <a:rPr lang="en-US" sz="1800" dirty="0">
                <a:solidFill>
                  <a:schemeClr val="bg1"/>
                </a:solidFill>
                <a:highlight>
                  <a:srgbClr val="000000"/>
                </a:highlight>
                <a:latin typeface="Courier New" panose="02070309020205020404" pitchFamily="49" charset="0"/>
                <a:cs typeface="Courier New" panose="02070309020205020404" pitchFamily="49" charset="0"/>
              </a:rPr>
              <a:t>git add &lt;name_of_file1&gt; &lt;name_of_file2&gt; …</a:t>
            </a:r>
          </a:p>
          <a:p>
            <a:pPr lvl="1"/>
            <a:r>
              <a:rPr lang="en-US" sz="1800" dirty="0">
                <a:cs typeface="Courier New" panose="02070309020205020404" pitchFamily="49" charset="0"/>
              </a:rPr>
              <a:t>Then run git commit </a:t>
            </a:r>
            <a:r>
              <a:rPr lang="en-US" sz="1800" u="sng" dirty="0">
                <a:cs typeface="Courier New" panose="02070309020205020404" pitchFamily="49" charset="0"/>
              </a:rPr>
              <a:t>without </a:t>
            </a:r>
            <a:r>
              <a:rPr lang="en-US" sz="1800" dirty="0">
                <a:cs typeface="Courier New" panose="02070309020205020404" pitchFamily="49" charset="0"/>
              </a:rPr>
              <a:t>the “–a” flag.</a:t>
            </a:r>
          </a:p>
        </p:txBody>
      </p:sp>
      <p:pic>
        <p:nvPicPr>
          <p:cNvPr id="20482" name="Picture 2" descr="How Do You Exit Vim? A Newbie Question Turned Tech Meme - The New Stack">
            <a:extLst>
              <a:ext uri="{FF2B5EF4-FFF2-40B4-BE49-F238E27FC236}">
                <a16:creationId xmlns:a16="http://schemas.microsoft.com/office/drawing/2014/main" id="{440E854B-AF42-58B5-45CB-7987DD5030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0719" r="4342" b="-2"/>
          <a:stretch/>
        </p:blipFill>
        <p:spPr bwMode="auto">
          <a:xfrm>
            <a:off x="7438768" y="1817880"/>
            <a:ext cx="1897496" cy="1972339"/>
          </a:xfrm>
          <a:prstGeom prst="rect">
            <a:avLst/>
          </a:prstGeom>
          <a:noFill/>
          <a:extLst>
            <a:ext uri="{909E8E84-426E-40DD-AFC4-6F175D3DCCD1}">
              <a14:hiddenFill xmlns:a14="http://schemas.microsoft.com/office/drawing/2010/main">
                <a:solidFill>
                  <a:srgbClr val="FFFFFF"/>
                </a:solidFill>
              </a14:hiddenFill>
            </a:ext>
          </a:extLst>
        </p:spPr>
      </p:pic>
      <p:pic>
        <p:nvPicPr>
          <p:cNvPr id="20484" name="Picture 4">
            <a:extLst>
              <a:ext uri="{FF2B5EF4-FFF2-40B4-BE49-F238E27FC236}">
                <a16:creationId xmlns:a16="http://schemas.microsoft.com/office/drawing/2014/main" id="{2A14E2A2-7B1F-0F90-8556-8829201739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36264" y="1805488"/>
            <a:ext cx="2325854" cy="4609032"/>
          </a:xfrm>
          <a:prstGeom prst="rect">
            <a:avLst/>
          </a:prstGeom>
          <a:noFill/>
          <a:extLst>
            <a:ext uri="{909E8E84-426E-40DD-AFC4-6F175D3DCCD1}">
              <a14:hiddenFill xmlns:a14="http://schemas.microsoft.com/office/drawing/2010/main">
                <a:solidFill>
                  <a:srgbClr val="FFFFFF"/>
                </a:solidFill>
              </a14:hiddenFill>
            </a:ext>
          </a:extLst>
        </p:spPr>
      </p:pic>
      <p:pic>
        <p:nvPicPr>
          <p:cNvPr id="20486" name="Picture 6" descr="Free Vim Icon - png, ico and icns formats for Windows, Mac OS X and Linux">
            <a:extLst>
              <a:ext uri="{FF2B5EF4-FFF2-40B4-BE49-F238E27FC236}">
                <a16:creationId xmlns:a16="http://schemas.microsoft.com/office/drawing/2014/main" id="{6FBE2C8A-CC7C-7779-4520-519883281C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54747" y="3688542"/>
            <a:ext cx="558025" cy="558025"/>
          </a:xfrm>
          <a:prstGeom prst="rect">
            <a:avLst/>
          </a:prstGeom>
          <a:noFill/>
          <a:extLst>
            <a:ext uri="{909E8E84-426E-40DD-AFC4-6F175D3DCCD1}">
              <a14:hiddenFill xmlns:a14="http://schemas.microsoft.com/office/drawing/2010/main">
                <a:solidFill>
                  <a:srgbClr val="FFFFFF"/>
                </a:solidFill>
              </a14:hiddenFill>
            </a:ext>
          </a:extLst>
        </p:spPr>
      </p:pic>
      <p:pic>
        <p:nvPicPr>
          <p:cNvPr id="20488" name="Picture 8" descr="vim – ProgrammerHumor.io">
            <a:extLst>
              <a:ext uri="{FF2B5EF4-FFF2-40B4-BE49-F238E27FC236}">
                <a16:creationId xmlns:a16="http://schemas.microsoft.com/office/drawing/2014/main" id="{7D0600A8-C570-F429-1D5C-CC572BE7C7C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38768" y="3688542"/>
            <a:ext cx="1897496" cy="2709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4728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535" name="Rectangle 22534">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10B8FC-8AD8-590B-C36C-57AB8B662D4B}"/>
              </a:ext>
            </a:extLst>
          </p:cNvPr>
          <p:cNvSpPr>
            <a:spLocks noGrp="1"/>
          </p:cNvSpPr>
          <p:nvPr>
            <p:ph type="title"/>
          </p:nvPr>
        </p:nvSpPr>
        <p:spPr>
          <a:xfrm>
            <a:off x="572493" y="238539"/>
            <a:ext cx="11018520" cy="1434415"/>
          </a:xfrm>
        </p:spPr>
        <p:txBody>
          <a:bodyPr anchor="b">
            <a:normAutofit/>
          </a:bodyPr>
          <a:lstStyle/>
          <a:p>
            <a:r>
              <a:rPr lang="en-US" sz="5400"/>
              <a:t>Step 4: Push the Changes</a:t>
            </a:r>
          </a:p>
        </p:txBody>
      </p:sp>
      <p:sp>
        <p:nvSpPr>
          <p:cNvPr id="22537"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F89AD5-3B6C-9811-FCE6-18F36ECD96C8}"/>
              </a:ext>
            </a:extLst>
          </p:cNvPr>
          <p:cNvSpPr>
            <a:spLocks noGrp="1"/>
          </p:cNvSpPr>
          <p:nvPr>
            <p:ph idx="1"/>
          </p:nvPr>
        </p:nvSpPr>
        <p:spPr>
          <a:xfrm>
            <a:off x="572493" y="2071316"/>
            <a:ext cx="6713552" cy="4119172"/>
          </a:xfrm>
        </p:spPr>
        <p:txBody>
          <a:bodyPr anchor="t">
            <a:normAutofit/>
          </a:bodyPr>
          <a:lstStyle/>
          <a:p>
            <a:r>
              <a:rPr lang="en-US" sz="2000" dirty="0"/>
              <a:t>Now the changes are saved locally, but not remotely.</a:t>
            </a:r>
          </a:p>
          <a:p>
            <a:r>
              <a:rPr lang="en-US" sz="2000" dirty="0"/>
              <a:t>To push the changes: </a:t>
            </a:r>
            <a:r>
              <a:rPr lang="en-US" sz="2000" dirty="0">
                <a:solidFill>
                  <a:schemeClr val="bg1"/>
                </a:solidFill>
                <a:highlight>
                  <a:srgbClr val="000000"/>
                </a:highlight>
                <a:latin typeface="Courier New" panose="02070309020205020404" pitchFamily="49" charset="0"/>
                <a:cs typeface="Courier New" panose="02070309020205020404" pitchFamily="49" charset="0"/>
              </a:rPr>
              <a:t>git push origin </a:t>
            </a:r>
            <a:r>
              <a:rPr lang="en-US" sz="2000" dirty="0" err="1">
                <a:solidFill>
                  <a:schemeClr val="bg1"/>
                </a:solidFill>
                <a:highlight>
                  <a:srgbClr val="000000"/>
                </a:highlight>
                <a:latin typeface="Courier New" panose="02070309020205020404" pitchFamily="49" charset="0"/>
                <a:cs typeface="Courier New" panose="02070309020205020404" pitchFamily="49" charset="0"/>
              </a:rPr>
              <a:t>fix_badge</a:t>
            </a:r>
            <a:endParaRPr lang="en-US" sz="2000" dirty="0">
              <a:solidFill>
                <a:schemeClr val="bg1"/>
              </a:solidFill>
              <a:highlight>
                <a:srgbClr val="000000"/>
              </a:highlight>
              <a:latin typeface="Courier New" panose="02070309020205020404" pitchFamily="49" charset="0"/>
              <a:cs typeface="Courier New" panose="02070309020205020404" pitchFamily="49" charset="0"/>
            </a:endParaRPr>
          </a:p>
          <a:p>
            <a:pPr lvl="1"/>
            <a:r>
              <a:rPr lang="en-US" sz="2000" dirty="0"/>
              <a:t>“push” is the git sub-command for (you can figure this out).</a:t>
            </a:r>
          </a:p>
          <a:p>
            <a:pPr lvl="1"/>
            <a:r>
              <a:rPr lang="en-US" sz="2000" dirty="0"/>
              <a:t>“origin” is the name given to the remote repo (so you don’t have to type out the URL).</a:t>
            </a:r>
          </a:p>
          <a:p>
            <a:pPr lvl="1"/>
            <a:r>
              <a:rPr lang="en-US" sz="2000" dirty="0"/>
              <a:t>“</a:t>
            </a:r>
            <a:r>
              <a:rPr lang="en-US" sz="2000" dirty="0" err="1"/>
              <a:t>fix_badge</a:t>
            </a:r>
            <a:r>
              <a:rPr lang="en-US" sz="2000" dirty="0"/>
              <a:t>” is the name of the branch on the remote repo.</a:t>
            </a:r>
          </a:p>
          <a:p>
            <a:pPr lvl="2"/>
            <a:r>
              <a:rPr lang="en-US" dirty="0"/>
              <a:t>Will generally be the same as the name of your local branch.</a:t>
            </a:r>
          </a:p>
        </p:txBody>
      </p:sp>
      <p:pic>
        <p:nvPicPr>
          <p:cNvPr id="22530" name="Picture 2" descr="Git Push Meme - Git Push - Discover &amp; Share GIFs">
            <a:extLst>
              <a:ext uri="{FF2B5EF4-FFF2-40B4-BE49-F238E27FC236}">
                <a16:creationId xmlns:a16="http://schemas.microsoft.com/office/drawing/2014/main" id="{88931DF7-83F1-5704-052B-F1670A95E7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3408" b="1"/>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80816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screenshot of a computer&#10;&#10;AI-generated content may be incorrect.">
            <a:extLst>
              <a:ext uri="{FF2B5EF4-FFF2-40B4-BE49-F238E27FC236}">
                <a16:creationId xmlns:a16="http://schemas.microsoft.com/office/drawing/2014/main" id="{21CE09D5-26AC-0684-78E3-BFF66967C571}"/>
              </a:ext>
            </a:extLst>
          </p:cNvPr>
          <p:cNvPicPr>
            <a:picLocks noChangeAspect="1"/>
          </p:cNvPicPr>
          <p:nvPr/>
        </p:nvPicPr>
        <p:blipFill>
          <a:blip r:embed="rId2"/>
          <a:stretch>
            <a:fillRect/>
          </a:stretch>
        </p:blipFill>
        <p:spPr>
          <a:xfrm>
            <a:off x="7094585" y="3180078"/>
            <a:ext cx="4806413" cy="2126837"/>
          </a:xfrm>
          <a:prstGeom prst="rect">
            <a:avLst/>
          </a:prstGeom>
        </p:spPr>
      </p:pic>
      <p:sp>
        <p:nvSpPr>
          <p:cNvPr id="2" name="Title 1">
            <a:extLst>
              <a:ext uri="{FF2B5EF4-FFF2-40B4-BE49-F238E27FC236}">
                <a16:creationId xmlns:a16="http://schemas.microsoft.com/office/drawing/2014/main" id="{13BD87F8-B88F-B40D-E905-5E57D34D6EB7}"/>
              </a:ext>
            </a:extLst>
          </p:cNvPr>
          <p:cNvSpPr>
            <a:spLocks noGrp="1"/>
          </p:cNvSpPr>
          <p:nvPr>
            <p:ph type="title"/>
          </p:nvPr>
        </p:nvSpPr>
        <p:spPr>
          <a:xfrm>
            <a:off x="640080" y="329184"/>
            <a:ext cx="6894576" cy="1783080"/>
          </a:xfrm>
        </p:spPr>
        <p:txBody>
          <a:bodyPr anchor="b">
            <a:normAutofit/>
          </a:bodyPr>
          <a:lstStyle/>
          <a:p>
            <a:r>
              <a:rPr lang="en-US" sz="5400"/>
              <a:t>Step 5: Make a PR</a:t>
            </a:r>
          </a:p>
        </p:txBody>
      </p:sp>
      <p:sp>
        <p:nvSpPr>
          <p:cNvPr id="25"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8B6F159-B7CD-76B6-FD55-E81E7C56D33B}"/>
              </a:ext>
            </a:extLst>
          </p:cNvPr>
          <p:cNvSpPr>
            <a:spLocks noGrp="1"/>
          </p:cNvSpPr>
          <p:nvPr>
            <p:ph idx="1"/>
          </p:nvPr>
        </p:nvSpPr>
        <p:spPr>
          <a:xfrm>
            <a:off x="640080" y="2706624"/>
            <a:ext cx="6894576" cy="3483864"/>
          </a:xfrm>
        </p:spPr>
        <p:txBody>
          <a:bodyPr>
            <a:normAutofit fontScale="92500"/>
          </a:bodyPr>
          <a:lstStyle/>
          <a:p>
            <a:r>
              <a:rPr lang="en-US" sz="2000" dirty="0"/>
              <a:t>Your GitHub repo should display a “Compare &amp; pull request” button. Click it.</a:t>
            </a:r>
          </a:p>
          <a:p>
            <a:r>
              <a:rPr lang="en-US" sz="2000" dirty="0"/>
              <a:t>You now need to fill out the next page.</a:t>
            </a:r>
          </a:p>
          <a:p>
            <a:pPr lvl="1"/>
            <a:r>
              <a:rPr lang="en-US" sz="2000" dirty="0"/>
              <a:t>The description tells people what you did (and plan to do).</a:t>
            </a:r>
          </a:p>
          <a:p>
            <a:pPr lvl="1"/>
            <a:r>
              <a:rPr lang="en-US" sz="2000" dirty="0"/>
              <a:t>Reviewers is used to pick who will review your PR (pick </a:t>
            </a:r>
            <a:r>
              <a:rPr lang="en-US" sz="2000" dirty="0" err="1"/>
              <a:t>ryanmrichard</a:t>
            </a:r>
            <a:r>
              <a:rPr lang="en-US" sz="2000" dirty="0"/>
              <a:t>)</a:t>
            </a:r>
          </a:p>
          <a:p>
            <a:pPr lvl="1"/>
            <a:r>
              <a:rPr lang="en-US" sz="2000" dirty="0"/>
              <a:t>Assignees is yourself (click ”assign yourself”).</a:t>
            </a:r>
          </a:p>
          <a:p>
            <a:pPr lvl="1"/>
            <a:r>
              <a:rPr lang="en-US" sz="2000" dirty="0"/>
              <a:t>Ignore the rest for now and click “Create pull request”.</a:t>
            </a:r>
          </a:p>
          <a:p>
            <a:r>
              <a:rPr lang="en-US" sz="2400" dirty="0"/>
              <a:t>This is only done once per branch.</a:t>
            </a:r>
          </a:p>
          <a:p>
            <a:r>
              <a:rPr lang="en-US" sz="2400" dirty="0"/>
              <a:t>If you have more changes, go back to step 2.</a:t>
            </a:r>
          </a:p>
          <a:p>
            <a:pPr lvl="1"/>
            <a:endParaRPr lang="en-US" sz="2000" dirty="0"/>
          </a:p>
        </p:txBody>
      </p:sp>
      <p:pic>
        <p:nvPicPr>
          <p:cNvPr id="7" name="Picture 6" descr="A screenshot of a chat&#10;&#10;AI-generated content may be incorrect.">
            <a:extLst>
              <a:ext uri="{FF2B5EF4-FFF2-40B4-BE49-F238E27FC236}">
                <a16:creationId xmlns:a16="http://schemas.microsoft.com/office/drawing/2014/main" id="{C19F79C7-A82E-D631-095B-7F7D13799BBB}"/>
              </a:ext>
            </a:extLst>
          </p:cNvPr>
          <p:cNvPicPr>
            <a:picLocks noChangeAspect="1"/>
          </p:cNvPicPr>
          <p:nvPr/>
        </p:nvPicPr>
        <p:blipFill>
          <a:blip r:embed="rId3"/>
          <a:stretch>
            <a:fillRect/>
          </a:stretch>
        </p:blipFill>
        <p:spPr>
          <a:xfrm>
            <a:off x="6263021" y="1396998"/>
            <a:ext cx="5502053" cy="715266"/>
          </a:xfrm>
          <a:prstGeom prst="rect">
            <a:avLst/>
          </a:prstGeom>
        </p:spPr>
      </p:pic>
    </p:spTree>
    <p:extLst>
      <p:ext uri="{BB962C8B-B14F-4D97-AF65-F5344CB8AC3E}">
        <p14:creationId xmlns:p14="http://schemas.microsoft.com/office/powerpoint/2010/main" val="3933883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29F0DE-F2AB-797A-923A-01EC64F66442}"/>
              </a:ext>
            </a:extLst>
          </p:cNvPr>
          <p:cNvSpPr>
            <a:spLocks noGrp="1"/>
          </p:cNvSpPr>
          <p:nvPr>
            <p:ph type="title"/>
          </p:nvPr>
        </p:nvSpPr>
        <p:spPr>
          <a:xfrm>
            <a:off x="630936" y="640080"/>
            <a:ext cx="4818888" cy="1481328"/>
          </a:xfrm>
        </p:spPr>
        <p:txBody>
          <a:bodyPr anchor="b">
            <a:normAutofit/>
          </a:bodyPr>
          <a:lstStyle/>
          <a:p>
            <a:r>
              <a:rPr lang="en-US" sz="5400" dirty="0"/>
              <a:t>Motivation</a:t>
            </a:r>
          </a:p>
        </p:txBody>
      </p:sp>
      <p:sp>
        <p:nvSpPr>
          <p:cNvPr id="19"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9371406-AD2C-04F8-6113-0DC38EDC726C}"/>
              </a:ext>
            </a:extLst>
          </p:cNvPr>
          <p:cNvSpPr>
            <a:spLocks noGrp="1"/>
          </p:cNvSpPr>
          <p:nvPr>
            <p:ph idx="1"/>
          </p:nvPr>
        </p:nvSpPr>
        <p:spPr>
          <a:xfrm>
            <a:off x="630936" y="2660904"/>
            <a:ext cx="4818888" cy="3547872"/>
          </a:xfrm>
        </p:spPr>
        <p:txBody>
          <a:bodyPr anchor="t">
            <a:normAutofit/>
          </a:bodyPr>
          <a:lstStyle/>
          <a:p>
            <a:r>
              <a:rPr lang="en-US" sz="1700" dirty="0"/>
              <a:t>Imagine three people are trying to write this presentation. </a:t>
            </a:r>
          </a:p>
          <a:p>
            <a:r>
              <a:rPr lang="en-US" sz="1700" dirty="0"/>
              <a:t>We’ll assume their parents were unoriginal and named them A, B, and C.</a:t>
            </a:r>
          </a:p>
          <a:p>
            <a:r>
              <a:rPr lang="en-US" sz="1700" dirty="0"/>
              <a:t>We’ll also assume these people haven’t heard of Google Slides or Office 365 and are trying to do this via email.</a:t>
            </a:r>
          </a:p>
          <a:p>
            <a:r>
              <a:rPr lang="en-US" sz="1700" dirty="0"/>
              <a:t>We’ll assume the slides are supposed to be ordered so that A’s slides come first, B’s come second, and C’s third.</a:t>
            </a:r>
          </a:p>
          <a:p>
            <a:r>
              <a:rPr lang="en-US" sz="1700" dirty="0"/>
              <a:t>Let’s work through some scenarios in which the presentation could end up coming together.</a:t>
            </a:r>
          </a:p>
        </p:txBody>
      </p:sp>
      <p:pic>
        <p:nvPicPr>
          <p:cNvPr id="8" name="Picture 7" descr="Cartoon of men with speech bubbles&#10;&#10;AI-generated content may be incorrect.">
            <a:extLst>
              <a:ext uri="{FF2B5EF4-FFF2-40B4-BE49-F238E27FC236}">
                <a16:creationId xmlns:a16="http://schemas.microsoft.com/office/drawing/2014/main" id="{1E5FA0C5-0658-8351-8F7A-ABE05F3C4EB8}"/>
              </a:ext>
            </a:extLst>
          </p:cNvPr>
          <p:cNvPicPr>
            <a:picLocks noChangeAspect="1"/>
          </p:cNvPicPr>
          <p:nvPr/>
        </p:nvPicPr>
        <p:blipFill>
          <a:blip r:embed="rId2"/>
          <a:stretch>
            <a:fillRect/>
          </a:stretch>
        </p:blipFill>
        <p:spPr>
          <a:xfrm>
            <a:off x="6099048" y="1416006"/>
            <a:ext cx="5458968" cy="4025987"/>
          </a:xfrm>
          <a:prstGeom prst="rect">
            <a:avLst/>
          </a:prstGeom>
        </p:spPr>
      </p:pic>
    </p:spTree>
    <p:extLst>
      <p:ext uri="{BB962C8B-B14F-4D97-AF65-F5344CB8AC3E}">
        <p14:creationId xmlns:p14="http://schemas.microsoft.com/office/powerpoint/2010/main" val="260401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583" name="Rectangle 2458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A6EDC5-E051-26DC-D346-D4505E614BF6}"/>
              </a:ext>
            </a:extLst>
          </p:cNvPr>
          <p:cNvSpPr>
            <a:spLocks noGrp="1"/>
          </p:cNvSpPr>
          <p:nvPr>
            <p:ph type="title"/>
          </p:nvPr>
        </p:nvSpPr>
        <p:spPr>
          <a:xfrm>
            <a:off x="572493" y="238539"/>
            <a:ext cx="11018520" cy="1434415"/>
          </a:xfrm>
        </p:spPr>
        <p:txBody>
          <a:bodyPr anchor="b">
            <a:normAutofit/>
          </a:bodyPr>
          <a:lstStyle/>
          <a:p>
            <a:r>
              <a:rPr lang="en-US" sz="5400"/>
              <a:t>Step 6: Code Review</a:t>
            </a:r>
          </a:p>
        </p:txBody>
      </p:sp>
      <p:sp>
        <p:nvSpPr>
          <p:cNvPr id="2458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7E9FA85-D1CB-201E-C8D8-9974DCCEEBE0}"/>
              </a:ext>
            </a:extLst>
          </p:cNvPr>
          <p:cNvSpPr>
            <a:spLocks noGrp="1"/>
          </p:cNvSpPr>
          <p:nvPr>
            <p:ph idx="1"/>
          </p:nvPr>
        </p:nvSpPr>
        <p:spPr>
          <a:xfrm>
            <a:off x="572493" y="2071316"/>
            <a:ext cx="6713552" cy="4119172"/>
          </a:xfrm>
        </p:spPr>
        <p:txBody>
          <a:bodyPr anchor="t">
            <a:normAutofit/>
          </a:bodyPr>
          <a:lstStyle/>
          <a:p>
            <a:r>
              <a:rPr lang="en-US" sz="1900"/>
              <a:t>The goal is to get our changes into the main branch of the remote repo. Merging the PR accomplishes this.</a:t>
            </a:r>
          </a:p>
          <a:p>
            <a:r>
              <a:rPr lang="en-US" sz="1900"/>
              <a:t>During a code review the maintainers of the remote repo’s main branch decide if your changes can/should be merged or not.</a:t>
            </a:r>
          </a:p>
          <a:p>
            <a:r>
              <a:rPr lang="en-US" sz="1900"/>
              <a:t>Code review usually involves automated and human checks.</a:t>
            </a:r>
          </a:p>
          <a:p>
            <a:pPr lvl="1"/>
            <a:r>
              <a:rPr lang="en-US" sz="1900"/>
              <a:t>Automated checks run your changes and see if they work.</a:t>
            </a:r>
          </a:p>
          <a:p>
            <a:pPr lvl="1"/>
            <a:r>
              <a:rPr lang="en-US" sz="1900"/>
              <a:t>Reviewers will also look over your changes and may request changes.</a:t>
            </a:r>
          </a:p>
          <a:p>
            <a:r>
              <a:rPr lang="en-US" sz="1900"/>
              <a:t>If you pass code review, the maintainers will merge your PR.</a:t>
            </a:r>
          </a:p>
          <a:p>
            <a:r>
              <a:rPr lang="en-US" sz="1900"/>
              <a:t>If you do not pass code review, you go back to Step 2 to make the requested changes.</a:t>
            </a:r>
          </a:p>
        </p:txBody>
      </p:sp>
      <p:pic>
        <p:nvPicPr>
          <p:cNvPr id="24578" name="Picture 2" descr="12 Code Review Best Practices [2023] - Josip Miskovic">
            <a:extLst>
              <a:ext uri="{FF2B5EF4-FFF2-40B4-BE49-F238E27FC236}">
                <a16:creationId xmlns:a16="http://schemas.microsoft.com/office/drawing/2014/main" id="{318ADF0E-BFA8-A26A-3707-6EB2EB03D6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473"/>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09195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679" name="Rectangle 2867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F4841C-5118-E472-A877-360AB21FF185}"/>
              </a:ext>
            </a:extLst>
          </p:cNvPr>
          <p:cNvSpPr>
            <a:spLocks noGrp="1"/>
          </p:cNvSpPr>
          <p:nvPr>
            <p:ph type="title"/>
          </p:nvPr>
        </p:nvSpPr>
        <p:spPr>
          <a:xfrm>
            <a:off x="572493" y="238539"/>
            <a:ext cx="11018520" cy="1434415"/>
          </a:xfrm>
        </p:spPr>
        <p:txBody>
          <a:bodyPr anchor="b">
            <a:normAutofit/>
          </a:bodyPr>
          <a:lstStyle/>
          <a:p>
            <a:r>
              <a:rPr lang="en-US" sz="5400"/>
              <a:t>Step 7: Resetting</a:t>
            </a:r>
          </a:p>
        </p:txBody>
      </p:sp>
      <p:sp>
        <p:nvSpPr>
          <p:cNvPr id="2868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C011979-8B60-7C96-EF8C-9B7CF10A416C}"/>
              </a:ext>
            </a:extLst>
          </p:cNvPr>
          <p:cNvSpPr>
            <a:spLocks noGrp="1"/>
          </p:cNvSpPr>
          <p:nvPr>
            <p:ph idx="1"/>
          </p:nvPr>
        </p:nvSpPr>
        <p:spPr>
          <a:xfrm>
            <a:off x="572493" y="2071316"/>
            <a:ext cx="6713552" cy="4119172"/>
          </a:xfrm>
        </p:spPr>
        <p:txBody>
          <a:bodyPr anchor="t">
            <a:normAutofit/>
          </a:bodyPr>
          <a:lstStyle/>
          <a:p>
            <a:r>
              <a:rPr lang="en-US" sz="2200" dirty="0"/>
              <a:t>When your PR is merged the main branch of the remote repo is updated.</a:t>
            </a:r>
          </a:p>
          <a:p>
            <a:r>
              <a:rPr lang="en-US" sz="2200" dirty="0"/>
              <a:t>Before you can make additional changes, we need to reset.</a:t>
            </a:r>
          </a:p>
          <a:p>
            <a:pPr lvl="1"/>
            <a:r>
              <a:rPr lang="en-US" sz="2200" dirty="0"/>
              <a:t>You should NOT continue to keep making changes to the branch that was merged!</a:t>
            </a:r>
          </a:p>
          <a:p>
            <a:r>
              <a:rPr lang="en-US" sz="2200" dirty="0"/>
              <a:t>Resetting is another often skipped step.</a:t>
            </a:r>
          </a:p>
          <a:p>
            <a:r>
              <a:rPr lang="en-US" sz="2200" dirty="0"/>
              <a:t>First, we switch back to main: git checkout main</a:t>
            </a:r>
          </a:p>
          <a:p>
            <a:r>
              <a:rPr lang="en-US" sz="2200" dirty="0"/>
              <a:t>Pop quiz: How can we determine what branch we’re on?</a:t>
            </a:r>
          </a:p>
          <a:p>
            <a:endParaRPr lang="en-US" sz="2200" dirty="0"/>
          </a:p>
        </p:txBody>
      </p:sp>
      <p:pic>
        <p:nvPicPr>
          <p:cNvPr id="28674" name="Picture 2" descr="Invest now in this git branch merging meme ! : r/MemeEconomy">
            <a:extLst>
              <a:ext uri="{FF2B5EF4-FFF2-40B4-BE49-F238E27FC236}">
                <a16:creationId xmlns:a16="http://schemas.microsoft.com/office/drawing/2014/main" id="{0083BF72-7E9A-AA3A-5902-422D2F46414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52" t="1" r="-546" b="1"/>
          <a:stretch/>
        </p:blipFill>
        <p:spPr bwMode="auto">
          <a:xfrm>
            <a:off x="7117492" y="2093976"/>
            <a:ext cx="4930346"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78842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607" name="Rectangle 25606">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034BE3-8E2F-B952-9984-6E68C0F1BB9A}"/>
              </a:ext>
            </a:extLst>
          </p:cNvPr>
          <p:cNvSpPr>
            <a:spLocks noGrp="1"/>
          </p:cNvSpPr>
          <p:nvPr>
            <p:ph type="title"/>
          </p:nvPr>
        </p:nvSpPr>
        <p:spPr>
          <a:xfrm>
            <a:off x="572493" y="238539"/>
            <a:ext cx="11018520" cy="1434415"/>
          </a:xfrm>
        </p:spPr>
        <p:txBody>
          <a:bodyPr anchor="b">
            <a:normAutofit/>
          </a:bodyPr>
          <a:lstStyle/>
          <a:p>
            <a:r>
              <a:rPr lang="en-US" sz="5400"/>
              <a:t>Step 7: Resetting Cont.</a:t>
            </a:r>
          </a:p>
        </p:txBody>
      </p:sp>
      <p:sp>
        <p:nvSpPr>
          <p:cNvPr id="25609"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6DB134A-BC9B-592C-D85D-0D68E718E966}"/>
              </a:ext>
            </a:extLst>
          </p:cNvPr>
          <p:cNvSpPr>
            <a:spLocks noGrp="1"/>
          </p:cNvSpPr>
          <p:nvPr>
            <p:ph idx="1"/>
          </p:nvPr>
        </p:nvSpPr>
        <p:spPr>
          <a:xfrm>
            <a:off x="395416" y="2071316"/>
            <a:ext cx="6890629" cy="4119172"/>
          </a:xfrm>
        </p:spPr>
        <p:txBody>
          <a:bodyPr anchor="t">
            <a:noAutofit/>
          </a:bodyPr>
          <a:lstStyle/>
          <a:p>
            <a:r>
              <a:rPr lang="en-US" sz="1800" dirty="0"/>
              <a:t>Answer: “git status”.</a:t>
            </a:r>
          </a:p>
          <a:p>
            <a:r>
              <a:rPr lang="en-US" sz="1800" dirty="0"/>
              <a:t>At this point, the local main branch is behind the remote main branch.</a:t>
            </a:r>
          </a:p>
          <a:p>
            <a:pPr lvl="1"/>
            <a:r>
              <a:rPr lang="en-US" sz="1800" dirty="0"/>
              <a:t>“Behind” means the remote branch has all the commits your local branch has and more.</a:t>
            </a:r>
          </a:p>
          <a:p>
            <a:pPr lvl="1"/>
            <a:r>
              <a:rPr lang="en-US" sz="1800" dirty="0"/>
              <a:t>Your local main branch is missing the commits from your PR.</a:t>
            </a:r>
          </a:p>
          <a:p>
            <a:pPr lvl="1"/>
            <a:r>
              <a:rPr lang="en-US" sz="1800" dirty="0"/>
              <a:t>If you run “git status”, ignore “Your branch is up to date with ‘origin/main’”, believe it or not, that doesn’t mean what you think it means…</a:t>
            </a:r>
          </a:p>
          <a:p>
            <a:r>
              <a:rPr lang="en-US" sz="1800" dirty="0"/>
              <a:t>To update local/main run: </a:t>
            </a:r>
            <a:r>
              <a:rPr lang="en-US" sz="1800" dirty="0">
                <a:solidFill>
                  <a:schemeClr val="bg1"/>
                </a:solidFill>
                <a:highlight>
                  <a:srgbClr val="000000"/>
                </a:highlight>
                <a:latin typeface="Courier New" panose="02070309020205020404" pitchFamily="49" charset="0"/>
                <a:cs typeface="Courier New" panose="02070309020205020404" pitchFamily="49" charset="0"/>
              </a:rPr>
              <a:t>git pull origin main</a:t>
            </a:r>
          </a:p>
          <a:p>
            <a:pPr lvl="1"/>
            <a:r>
              <a:rPr lang="en-US" sz="1800" dirty="0"/>
              <a:t>If you encounter an error in this process, you probably ignored me and made changes directly to the main branch…</a:t>
            </a:r>
          </a:p>
          <a:p>
            <a:pPr lvl="1"/>
            <a:r>
              <a:rPr lang="en-US" sz="1800" dirty="0"/>
              <a:t>Running this command when you are up to date with the remote main branch is fine and will do nothing.</a:t>
            </a:r>
          </a:p>
          <a:p>
            <a:r>
              <a:rPr lang="en-US" sz="1800" dirty="0"/>
              <a:t>Return to Step 1.</a:t>
            </a:r>
          </a:p>
        </p:txBody>
      </p:sp>
      <p:pic>
        <p:nvPicPr>
          <p:cNvPr id="25602" name="Picture 2" descr="Git Version Control Series: Git Problems and How to Fix Them | cPanel">
            <a:extLst>
              <a:ext uri="{FF2B5EF4-FFF2-40B4-BE49-F238E27FC236}">
                <a16:creationId xmlns:a16="http://schemas.microsoft.com/office/drawing/2014/main" id="{ADB4D088-3068-DA12-EE64-7A0C330E4B1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13" t="1" r="-870" b="3"/>
          <a:stretch/>
        </p:blipFill>
        <p:spPr bwMode="auto">
          <a:xfrm>
            <a:off x="7286045" y="2352498"/>
            <a:ext cx="4770362" cy="31274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4156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421C91-70AB-6C80-1A11-EE1DEB4CADA7}"/>
              </a:ext>
            </a:extLst>
          </p:cNvPr>
          <p:cNvSpPr>
            <a:spLocks noGrp="1"/>
          </p:cNvSpPr>
          <p:nvPr>
            <p:ph type="title"/>
          </p:nvPr>
        </p:nvSpPr>
        <p:spPr>
          <a:xfrm>
            <a:off x="572493" y="238539"/>
            <a:ext cx="11018520" cy="1434415"/>
          </a:xfrm>
        </p:spPr>
        <p:txBody>
          <a:bodyPr anchor="b">
            <a:normAutofit/>
          </a:bodyPr>
          <a:lstStyle/>
          <a:p>
            <a:r>
              <a:rPr lang="en-US" sz="5400" dirty="0"/>
              <a:t>Summary</a:t>
            </a:r>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B30ED4E-D3CD-B21E-2F3B-39B718B74183}"/>
              </a:ext>
            </a:extLst>
          </p:cNvPr>
          <p:cNvSpPr>
            <a:spLocks noGrp="1"/>
          </p:cNvSpPr>
          <p:nvPr>
            <p:ph idx="1"/>
          </p:nvPr>
        </p:nvSpPr>
        <p:spPr>
          <a:xfrm>
            <a:off x="572493" y="2071316"/>
            <a:ext cx="6713552" cy="4119172"/>
          </a:xfrm>
        </p:spPr>
        <p:txBody>
          <a:bodyPr anchor="t">
            <a:normAutofit/>
          </a:bodyPr>
          <a:lstStyle/>
          <a:p>
            <a:r>
              <a:rPr lang="en-US" sz="2000" dirty="0"/>
              <a:t>I strongly recommend following the suggested workflow every single time you make changes!</a:t>
            </a:r>
          </a:p>
          <a:p>
            <a:r>
              <a:rPr lang="en-US" sz="2000" dirty="0"/>
              <a:t>While intimidating at first, once it’s second nature this workflow adds very little time.</a:t>
            </a:r>
          </a:p>
          <a:p>
            <a:r>
              <a:rPr lang="en-US" sz="2000" dirty="0"/>
              <a:t>This workflow can scale to simultaneous development of multiple features.</a:t>
            </a:r>
          </a:p>
          <a:p>
            <a:pPr lvl="1"/>
            <a:r>
              <a:rPr lang="en-US" sz="2000" dirty="0"/>
              <a:t>I strongly suggest sticking with a single feature when you first start out.</a:t>
            </a:r>
          </a:p>
          <a:p>
            <a:r>
              <a:rPr lang="en-US" sz="2000" dirty="0"/>
              <a:t>I would only start to deviate from this workflow when you are comfortable managing multiple branches across multiple remote repositories.</a:t>
            </a:r>
          </a:p>
          <a:p>
            <a:pPr lvl="1"/>
            <a:r>
              <a:rPr lang="en-US" sz="2000" dirty="0"/>
              <a:t>Even then, NEVER skip steps 1 and 7!!!</a:t>
            </a:r>
          </a:p>
        </p:txBody>
      </p:sp>
      <p:pic>
        <p:nvPicPr>
          <p:cNvPr id="5" name="Picture 4" descr="A diagram of a diagram&#10;&#10;AI-generated content may be incorrect.">
            <a:extLst>
              <a:ext uri="{FF2B5EF4-FFF2-40B4-BE49-F238E27FC236}">
                <a16:creationId xmlns:a16="http://schemas.microsoft.com/office/drawing/2014/main" id="{9712C225-1EA4-12FD-A92D-61435E49F3A8}"/>
              </a:ext>
            </a:extLst>
          </p:cNvPr>
          <p:cNvPicPr>
            <a:picLocks noChangeAspect="1"/>
          </p:cNvPicPr>
          <p:nvPr/>
        </p:nvPicPr>
        <p:blipFill>
          <a:blip r:embed="rId2"/>
          <a:srcRect t="-1467" r="-1" b="37"/>
          <a:stretch/>
        </p:blipFill>
        <p:spPr>
          <a:xfrm>
            <a:off x="7858538" y="584206"/>
            <a:ext cx="3365674" cy="5689587"/>
          </a:xfrm>
          <a:prstGeom prst="rect">
            <a:avLst/>
          </a:prstGeom>
        </p:spPr>
      </p:pic>
    </p:spTree>
    <p:extLst>
      <p:ext uri="{BB962C8B-B14F-4D97-AF65-F5344CB8AC3E}">
        <p14:creationId xmlns:p14="http://schemas.microsoft.com/office/powerpoint/2010/main" val="25298339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C7D045-5C42-C5B4-007A-2F76F2E563D9}"/>
              </a:ext>
            </a:extLst>
          </p:cNvPr>
          <p:cNvSpPr>
            <a:spLocks noGrp="1"/>
          </p:cNvSpPr>
          <p:nvPr>
            <p:ph type="title"/>
          </p:nvPr>
        </p:nvSpPr>
        <p:spPr>
          <a:xfrm>
            <a:off x="640080" y="325369"/>
            <a:ext cx="4368602" cy="1956841"/>
          </a:xfrm>
        </p:spPr>
        <p:txBody>
          <a:bodyPr anchor="b">
            <a:normAutofit/>
          </a:bodyPr>
          <a:lstStyle/>
          <a:p>
            <a:r>
              <a:rPr lang="en-US" sz="5000"/>
              <a:t>Bonus practice: License File</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AI-generated content may be incorrect.">
            <a:extLst>
              <a:ext uri="{FF2B5EF4-FFF2-40B4-BE49-F238E27FC236}">
                <a16:creationId xmlns:a16="http://schemas.microsoft.com/office/drawing/2014/main" id="{7CF88EFC-B5F4-A8BC-B549-0009D0DA0B4D}"/>
              </a:ext>
            </a:extLst>
          </p:cNvPr>
          <p:cNvPicPr>
            <a:picLocks noChangeAspect="1"/>
          </p:cNvPicPr>
          <p:nvPr/>
        </p:nvPicPr>
        <p:blipFill>
          <a:blip r:embed="rId2"/>
          <a:srcRect l="3680" r="33881"/>
          <a:stretch/>
        </p:blipFill>
        <p:spPr>
          <a:xfrm>
            <a:off x="6096000" y="10"/>
            <a:ext cx="6094477"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3" name="Content Placeholder 2">
            <a:extLst>
              <a:ext uri="{FF2B5EF4-FFF2-40B4-BE49-F238E27FC236}">
                <a16:creationId xmlns:a16="http://schemas.microsoft.com/office/drawing/2014/main" id="{83AAC723-DAD4-6094-947A-09764962C057}"/>
              </a:ext>
            </a:extLst>
          </p:cNvPr>
          <p:cNvSpPr>
            <a:spLocks noGrp="1"/>
          </p:cNvSpPr>
          <p:nvPr>
            <p:ph idx="1"/>
          </p:nvPr>
        </p:nvSpPr>
        <p:spPr>
          <a:xfrm>
            <a:off x="640080" y="2872899"/>
            <a:ext cx="6217920" cy="3320668"/>
          </a:xfrm>
        </p:spPr>
        <p:txBody>
          <a:bodyPr>
            <a:noAutofit/>
          </a:bodyPr>
          <a:lstStyle/>
          <a:p>
            <a:r>
              <a:rPr lang="en-US" sz="1800" dirty="0"/>
              <a:t>We mentioned that our repos will be licensed under the Apache 2.0 license, but it wasn’t a choice.</a:t>
            </a:r>
          </a:p>
          <a:p>
            <a:r>
              <a:rPr lang="en-US" sz="1800" dirty="0"/>
              <a:t>Practice what you learned by creating a file “LICENSE” that lives in the root of your repository.</a:t>
            </a:r>
          </a:p>
          <a:p>
            <a:pPr lvl="1"/>
            <a:r>
              <a:rPr lang="en-US" sz="1800" dirty="0"/>
              <a:t>(In file system lingo “root” refers to the top directory).</a:t>
            </a:r>
          </a:p>
          <a:p>
            <a:r>
              <a:rPr lang="en-US" sz="1800" dirty="0"/>
              <a:t>The contents of the Apache 2.0 LICENSE can be obtained from: </a:t>
            </a:r>
            <a:r>
              <a:rPr lang="en-US" sz="1800" dirty="0">
                <a:hlinkClick r:id="rId3"/>
              </a:rPr>
              <a:t>https://www.apache.org/licenses/LICENSE-2.0</a:t>
            </a:r>
            <a:endParaRPr lang="en-US" sz="1800" dirty="0"/>
          </a:p>
          <a:p>
            <a:pPr lvl="1"/>
            <a:r>
              <a:rPr lang="en-US" sz="1800" dirty="0"/>
              <a:t>Copy/paste the contents of the box into the file.</a:t>
            </a:r>
          </a:p>
          <a:p>
            <a:r>
              <a:rPr lang="en-US" sz="1800" dirty="0"/>
              <a:t>Create a PR with me tagged as the reviewer when you’re ready.</a:t>
            </a:r>
          </a:p>
        </p:txBody>
      </p:sp>
    </p:spTree>
    <p:extLst>
      <p:ext uri="{BB962C8B-B14F-4D97-AF65-F5344CB8AC3E}">
        <p14:creationId xmlns:p14="http://schemas.microsoft.com/office/powerpoint/2010/main" val="14328413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602CBB-E60A-3694-01B8-F866320D2768}"/>
              </a:ext>
            </a:extLst>
          </p:cNvPr>
          <p:cNvSpPr>
            <a:spLocks noGrp="1"/>
          </p:cNvSpPr>
          <p:nvPr>
            <p:ph type="title"/>
          </p:nvPr>
        </p:nvSpPr>
        <p:spPr>
          <a:xfrm>
            <a:off x="838200" y="365125"/>
            <a:ext cx="10515600" cy="1325563"/>
          </a:xfrm>
        </p:spPr>
        <p:txBody>
          <a:bodyPr>
            <a:normAutofit/>
          </a:bodyPr>
          <a:lstStyle/>
          <a:p>
            <a:r>
              <a:rPr lang="en-US" sz="5400" dirty="0"/>
              <a:t>FAQs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EADEA9C-A037-C1A4-6DC2-0A0BB58F17F3}"/>
              </a:ext>
            </a:extLst>
          </p:cNvPr>
          <p:cNvSpPr>
            <a:spLocks noGrp="1"/>
          </p:cNvSpPr>
          <p:nvPr>
            <p:ph idx="1"/>
          </p:nvPr>
        </p:nvSpPr>
        <p:spPr>
          <a:xfrm>
            <a:off x="838200" y="1929384"/>
            <a:ext cx="10515600" cy="4251960"/>
          </a:xfrm>
        </p:spPr>
        <p:txBody>
          <a:bodyPr>
            <a:normAutofit lnSpcReduction="10000"/>
          </a:bodyPr>
          <a:lstStyle/>
          <a:p>
            <a:r>
              <a:rPr lang="en-US" sz="2200" dirty="0"/>
              <a:t>How often should I commit?</a:t>
            </a:r>
          </a:p>
          <a:p>
            <a:pPr lvl="1"/>
            <a:r>
              <a:rPr lang="en-US" sz="2200" dirty="0"/>
              <a:t>This is personal preference. I’d argue best practice is once per “task.” If you do one commit per per task (and your commit messages describe those tasks well), then your PR writes itself in that it’s your commit log.</a:t>
            </a:r>
          </a:p>
          <a:p>
            <a:r>
              <a:rPr lang="en-US" sz="2200" dirty="0"/>
              <a:t>When should I make a PR?</a:t>
            </a:r>
          </a:p>
          <a:p>
            <a:pPr lvl="1"/>
            <a:r>
              <a:rPr lang="en-US" sz="2200" dirty="0"/>
              <a:t>I recommend making a PR as soon as you push to GitHub. When you’re first starting to develop this makes it easier for others to monitor your progress. When you’re more experienced, it helps others know what you’re working on.</a:t>
            </a:r>
          </a:p>
          <a:p>
            <a:r>
              <a:rPr lang="en-US" sz="2600" dirty="0"/>
              <a:t>What’s the other stuff on GitHub we skipped over?</a:t>
            </a:r>
          </a:p>
          <a:p>
            <a:pPr lvl="1"/>
            <a:r>
              <a:rPr lang="en-US" sz="2200" dirty="0"/>
              <a:t>GitHub is designed to be a one-stop-shop for software development. It has a lot of features. Most of the other features fall under software engineering and DevOps. Other tutorials will cover some software engineering, but DevOps is beyond this bootcamp. </a:t>
            </a:r>
          </a:p>
        </p:txBody>
      </p:sp>
    </p:spTree>
    <p:extLst>
      <p:ext uri="{BB962C8B-B14F-4D97-AF65-F5344CB8AC3E}">
        <p14:creationId xmlns:p14="http://schemas.microsoft.com/office/powerpoint/2010/main" val="27562972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655" name="Rectangle 27654">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B13256-D47C-3022-050C-AE5C0FF7C626}"/>
              </a:ext>
            </a:extLst>
          </p:cNvPr>
          <p:cNvSpPr>
            <a:spLocks noGrp="1"/>
          </p:cNvSpPr>
          <p:nvPr>
            <p:ph type="title"/>
          </p:nvPr>
        </p:nvSpPr>
        <p:spPr>
          <a:xfrm>
            <a:off x="572493" y="238539"/>
            <a:ext cx="11018520" cy="1434415"/>
          </a:xfrm>
        </p:spPr>
        <p:txBody>
          <a:bodyPr anchor="b">
            <a:normAutofit/>
          </a:bodyPr>
          <a:lstStyle/>
          <a:p>
            <a:r>
              <a:rPr lang="en-US" sz="5400"/>
              <a:t>Summary</a:t>
            </a:r>
          </a:p>
        </p:txBody>
      </p:sp>
      <p:sp>
        <p:nvSpPr>
          <p:cNvPr id="27657"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290655B-AA3C-6DE5-DEC2-843FC6737D43}"/>
              </a:ext>
            </a:extLst>
          </p:cNvPr>
          <p:cNvSpPr>
            <a:spLocks noGrp="1"/>
          </p:cNvSpPr>
          <p:nvPr>
            <p:ph idx="1"/>
          </p:nvPr>
        </p:nvSpPr>
        <p:spPr>
          <a:xfrm>
            <a:off x="572493" y="2071316"/>
            <a:ext cx="6713552" cy="4119172"/>
          </a:xfrm>
        </p:spPr>
        <p:txBody>
          <a:bodyPr anchor="t">
            <a:normAutofit/>
          </a:bodyPr>
          <a:lstStyle/>
          <a:p>
            <a:r>
              <a:rPr lang="en-US" sz="2200" dirty="0"/>
              <a:t>Collaborating on multiple files with multiple people is difficult.</a:t>
            </a:r>
          </a:p>
          <a:p>
            <a:r>
              <a:rPr lang="en-US" sz="2200" dirty="0"/>
              <a:t>Version control (VC) makes the process much less painful.</a:t>
            </a:r>
          </a:p>
          <a:p>
            <a:pPr lvl="1"/>
            <a:r>
              <a:rPr lang="en-US" sz="2200" dirty="0"/>
              <a:t>We use Git for VC and GitHub for storing our repos.</a:t>
            </a:r>
          </a:p>
          <a:p>
            <a:r>
              <a:rPr lang="en-US" sz="2200" dirty="0"/>
              <a:t>Software development follows the same workflow every time.</a:t>
            </a:r>
          </a:p>
          <a:p>
            <a:pPr lvl="1"/>
            <a:r>
              <a:rPr lang="en-US" sz="1800" dirty="0"/>
              <a:t>Deviating from the workflow will increase the likelihood of conflicts, or other problems, arising from when you try to pull or push.</a:t>
            </a:r>
          </a:p>
        </p:txBody>
      </p:sp>
      <p:pic>
        <p:nvPicPr>
          <p:cNvPr id="27650" name="Picture 2">
            <a:extLst>
              <a:ext uri="{FF2B5EF4-FFF2-40B4-BE49-F238E27FC236}">
                <a16:creationId xmlns:a16="http://schemas.microsoft.com/office/drawing/2014/main" id="{A3A081EF-2DD6-3B3A-E528-9AEEB4C2B2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4036" b="1"/>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05719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69D47-18B0-C3D0-6C5C-2E4617CD5F29}"/>
              </a:ext>
            </a:extLst>
          </p:cNvPr>
          <p:cNvSpPr>
            <a:spLocks noGrp="1"/>
          </p:cNvSpPr>
          <p:nvPr>
            <p:ph type="title"/>
          </p:nvPr>
        </p:nvSpPr>
        <p:spPr/>
        <p:txBody>
          <a:bodyPr/>
          <a:lstStyle/>
          <a:p>
            <a:r>
              <a:rPr lang="en-US" dirty="0"/>
              <a:t>Acknowledgements</a:t>
            </a:r>
          </a:p>
        </p:txBody>
      </p:sp>
      <p:sp>
        <p:nvSpPr>
          <p:cNvPr id="3" name="Content Placeholder 2">
            <a:extLst>
              <a:ext uri="{FF2B5EF4-FFF2-40B4-BE49-F238E27FC236}">
                <a16:creationId xmlns:a16="http://schemas.microsoft.com/office/drawing/2014/main" id="{B2EBCBB1-4C7C-79B7-D5B3-A985E2631E46}"/>
              </a:ext>
            </a:extLst>
          </p:cNvPr>
          <p:cNvSpPr>
            <a:spLocks noGrp="1"/>
          </p:cNvSpPr>
          <p:nvPr>
            <p:ph idx="1"/>
          </p:nvPr>
        </p:nvSpPr>
        <p:spPr>
          <a:xfrm>
            <a:off x="838200" y="1825625"/>
            <a:ext cx="7131908" cy="4351338"/>
          </a:xfrm>
        </p:spPr>
        <p:txBody>
          <a:bodyPr/>
          <a:lstStyle/>
          <a:p>
            <a:r>
              <a:rPr lang="en-US" dirty="0" err="1"/>
              <a:t>MolSSI’s</a:t>
            </a:r>
            <a:r>
              <a:rPr lang="en-US" dirty="0"/>
              <a:t> git tutorials https://</a:t>
            </a:r>
            <a:r>
              <a:rPr lang="en-US" dirty="0" err="1"/>
              <a:t>education.molssi.org</a:t>
            </a:r>
            <a:r>
              <a:rPr lang="en-US" dirty="0"/>
              <a:t>/python-package-best-practices/02-git.html</a:t>
            </a:r>
          </a:p>
          <a:p>
            <a:r>
              <a:rPr lang="en-US" dirty="0" err="1"/>
              <a:t>MolSSI’s</a:t>
            </a:r>
            <a:r>
              <a:rPr lang="en-US" dirty="0"/>
              <a:t> GitHub tutorials.</a:t>
            </a:r>
          </a:p>
          <a:p>
            <a:r>
              <a:rPr lang="en-US" dirty="0"/>
              <a:t>NSF for funding SIMCODES.</a:t>
            </a:r>
          </a:p>
        </p:txBody>
      </p:sp>
      <p:pic>
        <p:nvPicPr>
          <p:cNvPr id="4" name="Picture 2">
            <a:extLst>
              <a:ext uri="{FF2B5EF4-FFF2-40B4-BE49-F238E27FC236}">
                <a16:creationId xmlns:a16="http://schemas.microsoft.com/office/drawing/2014/main" id="{9ABA1A0A-9C48-B2C8-24DE-A591892FA04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83" r="707" b="2"/>
          <a:stretch/>
        </p:blipFill>
        <p:spPr bwMode="auto">
          <a:xfrm>
            <a:off x="7838266" y="582041"/>
            <a:ext cx="3781168" cy="248716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6686AED-4091-19B6-A3FE-204589940FE9}"/>
              </a:ext>
            </a:extLst>
          </p:cNvPr>
          <p:cNvPicPr>
            <a:picLocks noChangeAspect="1"/>
          </p:cNvPicPr>
          <p:nvPr/>
        </p:nvPicPr>
        <p:blipFill>
          <a:blip r:embed="rId3"/>
          <a:stretch>
            <a:fillRect/>
          </a:stretch>
        </p:blipFill>
        <p:spPr>
          <a:xfrm>
            <a:off x="9002850" y="3429000"/>
            <a:ext cx="2187565" cy="2191740"/>
          </a:xfrm>
          <a:prstGeom prst="rect">
            <a:avLst/>
          </a:prstGeom>
        </p:spPr>
      </p:pic>
    </p:spTree>
    <p:extLst>
      <p:ext uri="{BB962C8B-B14F-4D97-AF65-F5344CB8AC3E}">
        <p14:creationId xmlns:p14="http://schemas.microsoft.com/office/powerpoint/2010/main" val="1284661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artoon of a person and person&#10;&#10;AI-generated content may be incorrect.">
            <a:extLst>
              <a:ext uri="{FF2B5EF4-FFF2-40B4-BE49-F238E27FC236}">
                <a16:creationId xmlns:a16="http://schemas.microsoft.com/office/drawing/2014/main" id="{CA814A63-A979-A403-23F1-1D3B3938EABF}"/>
              </a:ext>
            </a:extLst>
          </p:cNvPr>
          <p:cNvPicPr>
            <a:picLocks noChangeAspect="1"/>
          </p:cNvPicPr>
          <p:nvPr/>
        </p:nvPicPr>
        <p:blipFill>
          <a:blip r:embed="rId2"/>
          <a:stretch>
            <a:fillRect/>
          </a:stretch>
        </p:blipFill>
        <p:spPr>
          <a:xfrm>
            <a:off x="6587154" y="2706624"/>
            <a:ext cx="5303093" cy="2611771"/>
          </a:xfrm>
          <a:prstGeom prst="rect">
            <a:avLst/>
          </a:prstGeom>
        </p:spPr>
      </p:pic>
      <p:sp>
        <p:nvSpPr>
          <p:cNvPr id="2" name="Title 1">
            <a:extLst>
              <a:ext uri="{FF2B5EF4-FFF2-40B4-BE49-F238E27FC236}">
                <a16:creationId xmlns:a16="http://schemas.microsoft.com/office/drawing/2014/main" id="{2B55B868-1882-AFA8-24F3-4778C90CCFCA}"/>
              </a:ext>
            </a:extLst>
          </p:cNvPr>
          <p:cNvSpPr>
            <a:spLocks noGrp="1"/>
          </p:cNvSpPr>
          <p:nvPr>
            <p:ph type="title"/>
          </p:nvPr>
        </p:nvSpPr>
        <p:spPr>
          <a:xfrm>
            <a:off x="640080" y="329184"/>
            <a:ext cx="10950558" cy="1783080"/>
          </a:xfrm>
        </p:spPr>
        <p:txBody>
          <a:bodyPr anchor="b">
            <a:normAutofit/>
          </a:bodyPr>
          <a:lstStyle/>
          <a:p>
            <a:r>
              <a:rPr lang="en-US" sz="5400" dirty="0"/>
              <a:t>Scenario 1: Linear History (i.e., the history no time travel movie ever has)</a:t>
            </a:r>
          </a:p>
        </p:txBody>
      </p:sp>
      <p:sp>
        <p:nvSpPr>
          <p:cNvPr id="103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5A9DD4A-6E34-37F7-9CCB-C8553FCE5820}"/>
              </a:ext>
            </a:extLst>
          </p:cNvPr>
          <p:cNvSpPr>
            <a:spLocks noGrp="1"/>
          </p:cNvSpPr>
          <p:nvPr>
            <p:ph idx="1"/>
          </p:nvPr>
        </p:nvSpPr>
        <p:spPr>
          <a:xfrm>
            <a:off x="640080" y="2706624"/>
            <a:ext cx="6168493" cy="3483864"/>
          </a:xfrm>
        </p:spPr>
        <p:txBody>
          <a:bodyPr>
            <a:normAutofit lnSpcReduction="10000"/>
          </a:bodyPr>
          <a:lstStyle/>
          <a:p>
            <a:pPr marL="342900" indent="-342900">
              <a:buFont typeface="+mj-lt"/>
              <a:buAutoNum type="arabicPeriod"/>
            </a:pPr>
            <a:r>
              <a:rPr lang="en-US" sz="1900" dirty="0"/>
              <a:t>Person A makes their slides and emails the presentation to person B. </a:t>
            </a:r>
          </a:p>
          <a:p>
            <a:pPr marL="342900" indent="-342900">
              <a:buFont typeface="+mj-lt"/>
              <a:buAutoNum type="arabicPeriod"/>
            </a:pPr>
            <a:r>
              <a:rPr lang="en-US" sz="1900" dirty="0"/>
              <a:t>Person B adds their slides to the presentation A sends.</a:t>
            </a:r>
          </a:p>
          <a:p>
            <a:pPr marL="342900" indent="-342900">
              <a:buFont typeface="+mj-lt"/>
              <a:buAutoNum type="arabicPeriod"/>
            </a:pPr>
            <a:r>
              <a:rPr lang="en-US" sz="1900" dirty="0"/>
              <a:t>Person B emails  the presentation to person C. </a:t>
            </a:r>
          </a:p>
          <a:p>
            <a:pPr marL="342900" indent="-342900">
              <a:buFont typeface="+mj-lt"/>
              <a:buAutoNum type="arabicPeriod"/>
            </a:pPr>
            <a:r>
              <a:rPr lang="en-US" sz="1900" dirty="0"/>
              <a:t>C adds their slides.</a:t>
            </a:r>
          </a:p>
          <a:p>
            <a:pPr marL="342900" indent="-342900">
              <a:buFont typeface="+mj-lt"/>
              <a:buAutoNum type="arabicPeriod"/>
            </a:pPr>
            <a:r>
              <a:rPr lang="en-US" sz="1900" dirty="0"/>
              <a:t>Presentation is done. </a:t>
            </a:r>
          </a:p>
          <a:p>
            <a:r>
              <a:rPr lang="en-US" sz="1900" dirty="0"/>
              <a:t>Emailing the document works fine for this scenario.</a:t>
            </a:r>
          </a:p>
          <a:p>
            <a:r>
              <a:rPr lang="en-US" sz="1900" dirty="0"/>
              <a:t>Called a “linear history” because the timeline has no “branches.”</a:t>
            </a:r>
          </a:p>
          <a:p>
            <a:pPr lvl="1"/>
            <a:r>
              <a:rPr lang="en-US" sz="1900" dirty="0"/>
              <a:t>“Branches” are easier to define when we have one (see  Scenario 2). </a:t>
            </a:r>
          </a:p>
          <a:p>
            <a:endParaRPr lang="en-US" sz="1900" dirty="0"/>
          </a:p>
        </p:txBody>
      </p:sp>
    </p:spTree>
    <p:extLst>
      <p:ext uri="{BB962C8B-B14F-4D97-AF65-F5344CB8AC3E}">
        <p14:creationId xmlns:p14="http://schemas.microsoft.com/office/powerpoint/2010/main" val="13280424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53BEBA-95A3-DB6E-7FC9-052BA93F99F1}"/>
              </a:ext>
            </a:extLst>
          </p:cNvPr>
          <p:cNvSpPr>
            <a:spLocks noGrp="1"/>
          </p:cNvSpPr>
          <p:nvPr>
            <p:ph type="title"/>
          </p:nvPr>
        </p:nvSpPr>
        <p:spPr>
          <a:xfrm>
            <a:off x="630936" y="640080"/>
            <a:ext cx="11416902" cy="1481328"/>
          </a:xfrm>
        </p:spPr>
        <p:txBody>
          <a:bodyPr anchor="b">
            <a:noAutofit/>
          </a:bodyPr>
          <a:lstStyle/>
          <a:p>
            <a:r>
              <a:rPr lang="en-US" dirty="0"/>
              <a:t>Scenario 2: Non-conflicting branched history (i.e., the timeline every time travel movie thinks it has) </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1AFAFD7-77EF-C8FF-DE0F-529817F96570}"/>
              </a:ext>
            </a:extLst>
          </p:cNvPr>
          <p:cNvSpPr>
            <a:spLocks noGrp="1"/>
          </p:cNvSpPr>
          <p:nvPr>
            <p:ph idx="1"/>
          </p:nvPr>
        </p:nvSpPr>
        <p:spPr>
          <a:xfrm>
            <a:off x="309659" y="2670048"/>
            <a:ext cx="6301205" cy="3547872"/>
          </a:xfrm>
        </p:spPr>
        <p:txBody>
          <a:bodyPr anchor="t">
            <a:noAutofit/>
          </a:bodyPr>
          <a:lstStyle/>
          <a:p>
            <a:pPr marL="514350" indent="-514350">
              <a:buFont typeface="+mj-lt"/>
              <a:buAutoNum type="arabicPeriod"/>
            </a:pPr>
            <a:r>
              <a:rPr lang="en-US" sz="2000" dirty="0"/>
              <a:t>Person A makes their slides.</a:t>
            </a:r>
          </a:p>
          <a:p>
            <a:pPr marL="514350" indent="-514350">
              <a:buFont typeface="+mj-lt"/>
              <a:buAutoNum type="arabicPeriod"/>
            </a:pPr>
            <a:r>
              <a:rPr lang="en-US" sz="2000" dirty="0"/>
              <a:t>Person A sends the slides to both B and C.</a:t>
            </a:r>
          </a:p>
          <a:p>
            <a:pPr marL="514350" indent="-514350">
              <a:buFont typeface="+mj-lt"/>
              <a:buAutoNum type="arabicPeriod"/>
            </a:pPr>
            <a:r>
              <a:rPr lang="en-US" sz="2000" dirty="0"/>
              <a:t>Simultaneously:</a:t>
            </a:r>
          </a:p>
          <a:p>
            <a:pPr marL="971550" lvl="1" indent="-514350">
              <a:buFont typeface="+mj-lt"/>
              <a:buAutoNum type="arabicPeriod"/>
            </a:pPr>
            <a:r>
              <a:rPr lang="en-US" sz="2000" dirty="0"/>
              <a:t>Person B adds their slides in the correct place.</a:t>
            </a:r>
          </a:p>
          <a:p>
            <a:pPr marL="971550" lvl="1" indent="-514350">
              <a:buFont typeface="+mj-lt"/>
              <a:buAutoNum type="arabicPeriod"/>
            </a:pPr>
            <a:r>
              <a:rPr lang="en-US" sz="2000" dirty="0"/>
              <a:t>Person C adds their slides in the correct place.</a:t>
            </a:r>
          </a:p>
          <a:p>
            <a:pPr marL="514350" indent="-514350">
              <a:buFont typeface="+mj-lt"/>
              <a:buAutoNum type="arabicPeriod"/>
            </a:pPr>
            <a:r>
              <a:rPr lang="en-US" sz="2000" dirty="0"/>
              <a:t>The two presentations are magically merged.</a:t>
            </a:r>
          </a:p>
          <a:p>
            <a:pPr marL="514350" indent="-514350">
              <a:buFont typeface="+mj-lt"/>
              <a:buAutoNum type="arabicPeriod"/>
            </a:pPr>
            <a:r>
              <a:rPr lang="en-US" sz="2000" dirty="0"/>
              <a:t>We get the final presentation.</a:t>
            </a:r>
          </a:p>
          <a:p>
            <a:r>
              <a:rPr lang="en-US" sz="2000" dirty="0"/>
              <a:t>Extra steps but works.</a:t>
            </a:r>
          </a:p>
          <a:p>
            <a:r>
              <a:rPr lang="en-US" sz="2000" dirty="0"/>
              <a:t>“Branched history” because different changes happen simultaneously.</a:t>
            </a:r>
          </a:p>
        </p:txBody>
      </p:sp>
      <p:pic>
        <p:nvPicPr>
          <p:cNvPr id="5" name="Picture 4" descr="A diagram of a diagram of a person and person&#10;&#10;AI-generated content may be incorrect.">
            <a:extLst>
              <a:ext uri="{FF2B5EF4-FFF2-40B4-BE49-F238E27FC236}">
                <a16:creationId xmlns:a16="http://schemas.microsoft.com/office/drawing/2014/main" id="{2FE35459-1266-DDCD-3EA5-4574272CB3CA}"/>
              </a:ext>
            </a:extLst>
          </p:cNvPr>
          <p:cNvPicPr>
            <a:picLocks noChangeAspect="1"/>
          </p:cNvPicPr>
          <p:nvPr/>
        </p:nvPicPr>
        <p:blipFill>
          <a:blip r:embed="rId3"/>
          <a:stretch>
            <a:fillRect/>
          </a:stretch>
        </p:blipFill>
        <p:spPr>
          <a:xfrm>
            <a:off x="6603500" y="2670048"/>
            <a:ext cx="5444338" cy="3402711"/>
          </a:xfrm>
          <a:prstGeom prst="rect">
            <a:avLst/>
          </a:prstGeom>
        </p:spPr>
      </p:pic>
    </p:spTree>
    <p:extLst>
      <p:ext uri="{BB962C8B-B14F-4D97-AF65-F5344CB8AC3E}">
        <p14:creationId xmlns:p14="http://schemas.microsoft.com/office/powerpoint/2010/main" val="37662766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AE939A-14C1-2E96-295F-0F2E68DCF7E5}"/>
              </a:ext>
            </a:extLst>
          </p:cNvPr>
          <p:cNvSpPr>
            <a:spLocks noGrp="1"/>
          </p:cNvSpPr>
          <p:nvPr>
            <p:ph type="title"/>
          </p:nvPr>
        </p:nvSpPr>
        <p:spPr>
          <a:xfrm>
            <a:off x="630935" y="640080"/>
            <a:ext cx="11260713" cy="1481328"/>
          </a:xfrm>
        </p:spPr>
        <p:txBody>
          <a:bodyPr anchor="b">
            <a:normAutofit fontScale="90000"/>
          </a:bodyPr>
          <a:lstStyle/>
          <a:p>
            <a:r>
              <a:rPr lang="en-US" sz="4800" dirty="0"/>
              <a:t>Scenario 3: The conflicting branched timeline (i.e., the timeline every time travel movie actually has</a:t>
            </a:r>
            <a:r>
              <a:rPr lang="en-US" sz="2200" dirty="0"/>
              <a:t>)</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D58BD1D-E357-715A-9185-0B27E64077D9}"/>
              </a:ext>
            </a:extLst>
          </p:cNvPr>
          <p:cNvSpPr>
            <a:spLocks noGrp="1"/>
          </p:cNvSpPr>
          <p:nvPr>
            <p:ph idx="1"/>
          </p:nvPr>
        </p:nvSpPr>
        <p:spPr>
          <a:xfrm>
            <a:off x="630936" y="2660904"/>
            <a:ext cx="5720438" cy="3863464"/>
          </a:xfrm>
        </p:spPr>
        <p:txBody>
          <a:bodyPr anchor="t">
            <a:normAutofit fontScale="70000" lnSpcReduction="20000"/>
          </a:bodyPr>
          <a:lstStyle/>
          <a:p>
            <a:pPr marL="514350" indent="-514350">
              <a:buFont typeface="+mj-lt"/>
              <a:buAutoNum type="arabicPeriod"/>
            </a:pPr>
            <a:r>
              <a:rPr lang="en-US" sz="2300" dirty="0"/>
              <a:t>Person A makes their slides.</a:t>
            </a:r>
          </a:p>
          <a:p>
            <a:pPr marL="514350" indent="-514350">
              <a:buFont typeface="+mj-lt"/>
              <a:buAutoNum type="arabicPeriod"/>
            </a:pPr>
            <a:r>
              <a:rPr lang="en-US" sz="2300" dirty="0"/>
              <a:t>Person A sends the slides to both B and C.</a:t>
            </a:r>
          </a:p>
          <a:p>
            <a:pPr marL="514350" indent="-514350">
              <a:buFont typeface="+mj-lt"/>
              <a:buAutoNum type="arabicPeriod"/>
            </a:pPr>
            <a:r>
              <a:rPr lang="en-US" sz="2300" dirty="0"/>
              <a:t>Simultaneously:</a:t>
            </a:r>
          </a:p>
          <a:p>
            <a:pPr marL="971550" lvl="1" indent="-514350">
              <a:buFont typeface="+mj-lt"/>
              <a:buAutoNum type="arabicPeriod"/>
            </a:pPr>
            <a:r>
              <a:rPr lang="en-US" sz="2300" dirty="0"/>
              <a:t>Person B appends their slides.</a:t>
            </a:r>
          </a:p>
          <a:p>
            <a:pPr marL="971550" lvl="1" indent="-514350">
              <a:buFont typeface="+mj-lt"/>
              <a:buAutoNum type="arabicPeriod"/>
            </a:pPr>
            <a:r>
              <a:rPr lang="en-US" sz="2300" dirty="0"/>
              <a:t>Person C appends their slides.</a:t>
            </a:r>
          </a:p>
          <a:p>
            <a:pPr marL="514350" indent="-514350">
              <a:buFont typeface="+mj-lt"/>
              <a:buAutoNum type="arabicPeriod"/>
            </a:pPr>
            <a:r>
              <a:rPr lang="en-US" sz="2300" dirty="0"/>
              <a:t>Problem, both B and C think their slides come directly after A.</a:t>
            </a:r>
          </a:p>
          <a:p>
            <a:pPr marL="514350" indent="-514350">
              <a:buFont typeface="+mj-lt"/>
              <a:buAutoNum type="arabicPeriod"/>
            </a:pPr>
            <a:r>
              <a:rPr lang="en-US" sz="2300" dirty="0"/>
              <a:t>The magic merging the presentations moves C’s slides to the end.</a:t>
            </a:r>
          </a:p>
          <a:p>
            <a:pPr marL="514350" indent="-514350">
              <a:buFont typeface="+mj-lt"/>
              <a:buAutoNum type="arabicPeriod"/>
            </a:pPr>
            <a:r>
              <a:rPr lang="en-US" sz="2300" dirty="0"/>
              <a:t>We get the final presentation.</a:t>
            </a:r>
          </a:p>
          <a:p>
            <a:r>
              <a:rPr lang="en-US" sz="2300" dirty="0"/>
              <a:t>Even more extra steps but works.</a:t>
            </a:r>
          </a:p>
          <a:p>
            <a:r>
              <a:rPr lang="en-US" sz="2300" dirty="0"/>
              <a:t>“Branched history” because different changes happen simultaneously.</a:t>
            </a:r>
          </a:p>
          <a:p>
            <a:r>
              <a:rPr lang="en-US" sz="2300" dirty="0"/>
              <a:t>“Conflicting” because the histories are not compatible.</a:t>
            </a:r>
          </a:p>
          <a:p>
            <a:endParaRPr lang="en-US" sz="1200" dirty="0"/>
          </a:p>
        </p:txBody>
      </p:sp>
      <p:pic>
        <p:nvPicPr>
          <p:cNvPr id="5" name="Picture 4" descr="A diagram of a person with a mustache and a hat&#10;&#10;AI-generated content may be incorrect.">
            <a:extLst>
              <a:ext uri="{FF2B5EF4-FFF2-40B4-BE49-F238E27FC236}">
                <a16:creationId xmlns:a16="http://schemas.microsoft.com/office/drawing/2014/main" id="{EC3528BE-2C0F-35AC-4A1C-F5124E99CDFF}"/>
              </a:ext>
            </a:extLst>
          </p:cNvPr>
          <p:cNvPicPr>
            <a:picLocks noChangeAspect="1"/>
          </p:cNvPicPr>
          <p:nvPr/>
        </p:nvPicPr>
        <p:blipFill>
          <a:blip r:embed="rId2"/>
          <a:stretch>
            <a:fillRect/>
          </a:stretch>
        </p:blipFill>
        <p:spPr>
          <a:xfrm>
            <a:off x="6261291" y="2761488"/>
            <a:ext cx="5458968" cy="2688540"/>
          </a:xfrm>
          <a:prstGeom prst="rect">
            <a:avLst/>
          </a:prstGeom>
        </p:spPr>
      </p:pic>
    </p:spTree>
    <p:extLst>
      <p:ext uri="{BB962C8B-B14F-4D97-AF65-F5344CB8AC3E}">
        <p14:creationId xmlns:p14="http://schemas.microsoft.com/office/powerpoint/2010/main" val="2652443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341B8C-87D5-FB61-5BAC-0F8721403D33}"/>
              </a:ext>
            </a:extLst>
          </p:cNvPr>
          <p:cNvSpPr>
            <a:spLocks noGrp="1"/>
          </p:cNvSpPr>
          <p:nvPr>
            <p:ph type="title"/>
          </p:nvPr>
        </p:nvSpPr>
        <p:spPr>
          <a:xfrm>
            <a:off x="640079" y="325369"/>
            <a:ext cx="6178379" cy="1956841"/>
          </a:xfrm>
        </p:spPr>
        <p:txBody>
          <a:bodyPr anchor="b">
            <a:normAutofit/>
          </a:bodyPr>
          <a:lstStyle/>
          <a:p>
            <a:r>
              <a:rPr lang="en-US" sz="5400" dirty="0"/>
              <a:t>Motivation Summary</a:t>
            </a:r>
          </a:p>
        </p:txBody>
      </p:sp>
      <p:sp>
        <p:nvSpPr>
          <p:cNvPr id="205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6A1403D-7E7A-0D79-92D1-BA6C26D16435}"/>
              </a:ext>
            </a:extLst>
          </p:cNvPr>
          <p:cNvSpPr>
            <a:spLocks noGrp="1"/>
          </p:cNvSpPr>
          <p:nvPr>
            <p:ph idx="1"/>
          </p:nvPr>
        </p:nvSpPr>
        <p:spPr>
          <a:xfrm>
            <a:off x="185351" y="2872899"/>
            <a:ext cx="6178379" cy="3320668"/>
          </a:xfrm>
        </p:spPr>
        <p:txBody>
          <a:bodyPr>
            <a:noAutofit/>
          </a:bodyPr>
          <a:lstStyle/>
          <a:p>
            <a:r>
              <a:rPr lang="en-US" sz="2000" dirty="0"/>
              <a:t>Having multiple people work on the same file can be difficult without coordination.</a:t>
            </a:r>
          </a:p>
          <a:p>
            <a:r>
              <a:rPr lang="en-US" sz="2000" dirty="0"/>
              <a:t>Guess what happens when we have multiple people work on multiple files without coordination?</a:t>
            </a:r>
          </a:p>
          <a:p>
            <a:pPr lvl="1"/>
            <a:r>
              <a:rPr lang="en-US" sz="2000" dirty="0"/>
              <a:t>Joke answer: the Avengers timeline!!!</a:t>
            </a:r>
          </a:p>
          <a:p>
            <a:pPr lvl="1"/>
            <a:r>
              <a:rPr lang="en-US" sz="2000" dirty="0"/>
              <a:t>Serious answer: same as joke answer, but with less A-list celebrities.</a:t>
            </a:r>
          </a:p>
          <a:p>
            <a:r>
              <a:rPr lang="en-US" sz="2000" dirty="0"/>
              <a:t>Modern software development almost always involves multiple people working on multiple files in an uncoordinated (or loosely coordinated) manner.</a:t>
            </a:r>
          </a:p>
        </p:txBody>
      </p:sp>
      <p:pic>
        <p:nvPicPr>
          <p:cNvPr id="2050" name="Picture 2" descr="The Marvel Timeline with events : r/marvelstudios">
            <a:extLst>
              <a:ext uri="{FF2B5EF4-FFF2-40B4-BE49-F238E27FC236}">
                <a16:creationId xmlns:a16="http://schemas.microsoft.com/office/drawing/2014/main" id="{65E71661-8CC4-9305-5214-6EC4DA579A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6432" r="10878"/>
          <a:stretch/>
        </p:blipFill>
        <p:spPr bwMode="auto">
          <a:xfrm>
            <a:off x="6203092" y="10"/>
            <a:ext cx="598738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2326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1B912787-310D-A395-A3BC-2449E8B48E42}"/>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6100" kern="1200">
                <a:solidFill>
                  <a:schemeClr val="tx1"/>
                </a:solidFill>
                <a:latin typeface="+mj-lt"/>
                <a:ea typeface="+mj-ea"/>
                <a:cs typeface="+mj-cs"/>
              </a:rPr>
              <a:t>What is the Difference Among Version Control, Git, and GitHub?</a:t>
            </a:r>
          </a:p>
        </p:txBody>
      </p:sp>
      <p:sp>
        <p:nvSpPr>
          <p:cNvPr id="15" name="Rectangle 14">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70416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2419</TotalTime>
  <Words>3916</Words>
  <Application>Microsoft Macintosh PowerPoint</Application>
  <PresentationFormat>Widescreen</PresentationFormat>
  <Paragraphs>318</Paragraphs>
  <Slides>47</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Aptos</vt:lpstr>
      <vt:lpstr>Aptos Display</vt:lpstr>
      <vt:lpstr>Arial</vt:lpstr>
      <vt:lpstr>Calibri</vt:lpstr>
      <vt:lpstr>Courier New</vt:lpstr>
      <vt:lpstr>Office Theme</vt:lpstr>
      <vt:lpstr>Version Control, Git, and GitHub</vt:lpstr>
      <vt:lpstr>Topics</vt:lpstr>
      <vt:lpstr>Why Do We Need Version Control?</vt:lpstr>
      <vt:lpstr>Motivation</vt:lpstr>
      <vt:lpstr>Scenario 1: Linear History (i.e., the history no time travel movie ever has)</vt:lpstr>
      <vt:lpstr>Scenario 2: Non-conflicting branched history (i.e., the timeline every time travel movie thinks it has) </vt:lpstr>
      <vt:lpstr>Scenario 3: The conflicting branched timeline (i.e., the timeline every time travel movie actually has)</vt:lpstr>
      <vt:lpstr>Motivation Summary</vt:lpstr>
      <vt:lpstr>What is the Difference Among Version Control, Git, and GitHub?</vt:lpstr>
      <vt:lpstr>What is Version Control (VC)?</vt:lpstr>
      <vt:lpstr>What is Git?</vt:lpstr>
      <vt:lpstr>What is GitHub?</vt:lpstr>
      <vt:lpstr>Git and GitHub Terminology</vt:lpstr>
      <vt:lpstr>Disclaimer: Simplifications Ahead</vt:lpstr>
      <vt:lpstr>Git Terminology: Repository</vt:lpstr>
      <vt:lpstr>Git Terminology: Clone</vt:lpstr>
      <vt:lpstr>Git Terminology: Branch</vt:lpstr>
      <vt:lpstr>Git Terminology: Commit</vt:lpstr>
      <vt:lpstr>Git Terminology: Push, Pull, Merge</vt:lpstr>
      <vt:lpstr>Git Terminology: Conflict</vt:lpstr>
      <vt:lpstr>GitHub Terminology: Organization</vt:lpstr>
      <vt:lpstr>GitHub Terminology: Pull Request</vt:lpstr>
      <vt:lpstr>GitHub Terminology: Fork</vt:lpstr>
      <vt:lpstr>What is a typical Git/GitHub Workflow?</vt:lpstr>
      <vt:lpstr>How to get Git?</vt:lpstr>
      <vt:lpstr>Public Service Announcement</vt:lpstr>
      <vt:lpstr>Step 0: Create the GitHub Repo</vt:lpstr>
      <vt:lpstr>Slight Aside: Get Cookiecutter</vt:lpstr>
      <vt:lpstr>Slight Aside: Initialize a Repo</vt:lpstr>
      <vt:lpstr>Step 0: Populate the Repo</vt:lpstr>
      <vt:lpstr>Alternative Step 0: Get a Local Copy of an existing Repo</vt:lpstr>
      <vt:lpstr>Alternative Step 0: Clone the Repo</vt:lpstr>
      <vt:lpstr>First Task: Fix the README!</vt:lpstr>
      <vt:lpstr>Step 1: Make a Feature Branch</vt:lpstr>
      <vt:lpstr>Step 2: Make Some Changes</vt:lpstr>
      <vt:lpstr>Step 3: Commit the Changes</vt:lpstr>
      <vt:lpstr>Notes on Committing</vt:lpstr>
      <vt:lpstr>Step 4: Push the Changes</vt:lpstr>
      <vt:lpstr>Step 5: Make a PR</vt:lpstr>
      <vt:lpstr>Step 6: Code Review</vt:lpstr>
      <vt:lpstr>Step 7: Resetting</vt:lpstr>
      <vt:lpstr>Step 7: Resetting Cont.</vt:lpstr>
      <vt:lpstr>Summary</vt:lpstr>
      <vt:lpstr>Bonus practice: License File</vt:lpstr>
      <vt:lpstr>FAQs</vt:lpstr>
      <vt:lpstr>Summary</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Richard, Ryan M [A LAB]</dc:creator>
  <cp:lastModifiedBy>Richard, Ryan M [A LAB]</cp:lastModifiedBy>
  <cp:revision>23</cp:revision>
  <dcterms:created xsi:type="dcterms:W3CDTF">2025-05-08T03:19:15Z</dcterms:created>
  <dcterms:modified xsi:type="dcterms:W3CDTF">2025-05-09T19:39:04Z</dcterms:modified>
</cp:coreProperties>
</file>

<file path=docProps/thumbnail.jpeg>
</file>